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.xml" ContentType="application/inkml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3" r:id="rId5"/>
    <p:sldId id="344" r:id="rId6"/>
    <p:sldId id="263" r:id="rId7"/>
    <p:sldId id="336" r:id="rId8"/>
    <p:sldId id="337" r:id="rId9"/>
    <p:sldId id="299" r:id="rId10"/>
    <p:sldId id="272" r:id="rId11"/>
    <p:sldId id="339" r:id="rId12"/>
    <p:sldId id="345" r:id="rId13"/>
    <p:sldId id="289" r:id="rId14"/>
    <p:sldId id="314" r:id="rId15"/>
    <p:sldId id="313" r:id="rId16"/>
    <p:sldId id="295" r:id="rId17"/>
    <p:sldId id="311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363975-6A09-8D54-4F61-5DE73645ED67}" name="Choudhury, Narayani" initials="CN" userId="Choudhury, Narayani" providerId="None"/>
  <p188:author id="{723ADE94-A07D-5CE2-7180-6E2A73C33412}" name="Bonds, Brianna (Student)" initials="B(" userId="S::s-brianna.bonds@lwtech.edu::01b61c22-3f1e-411f-a983-1bf2d5c161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56A1F5-B932-26DE-6243-03F55DAD8C59}" v="24" dt="2022-05-05T03:44:44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22:03:55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22:03:55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16:07:01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09:33:10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09:45:38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98BC-7AD3-4DED-8C75-17E176E452CC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EEFE2-0DCE-4D7C-BB1F-D8785DCFB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7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7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3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4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0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2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EEFE2-0DCE-4D7C-BB1F-D8785DCFBE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4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3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4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CDE90-E111-4CAA-8CA8-8B0C9DC2B36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EEFE2-0DCE-4D7C-BB1F-D8785DCFBE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C1AA-E892-4F02-ADA8-BF7A775AA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657FB-CFE0-4A8D-96C7-0665F3B42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EC89-3CA3-4C64-A9F5-484FDC59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BEA02-815B-4AFF-906A-9A3B256A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12E8-6BD8-44BE-B8A5-367B1074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62A1-1BC1-434C-84DF-E7E2180F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FC03B-8A60-411F-8375-6AD7D6399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A7064-6A58-40BE-A9ED-8B0B0F29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27BB9-2C36-43FD-A709-59650A6B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851F0-95D2-4209-8089-F5B2C34B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8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FB821-1395-4547-9A9C-BA9EFF038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E4AE7-9073-4E3A-B338-B30AB2608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26FB7-684E-4662-A16B-A067B00E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D6F56-9191-481D-9C1E-EE5A45E7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517E6-9525-410A-99DC-C4490899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2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8E68-2F91-42B0-AE66-7DF3F1DA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60E3-39F8-4B7A-B7EE-F4BD761D0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34009-A707-40D6-A008-A081D614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0F010-1E55-4358-830B-09A5C5B6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068D0-650A-4F5E-8442-09D271FA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D19F-D3A4-40F5-848F-1030992A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3323-578A-4241-9B19-4FCD30ACF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68970-2596-4B0D-8772-86D69467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0D4A2-231D-4A9A-B3A6-67C0B815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4191-68FE-46D0-9AE9-E0D295DC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6188-5DAA-4C26-95C7-C214925E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D97B2-AEBC-4C39-B67C-030336E9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627BD-3D92-4378-A91D-EE25ACB7C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ABD2B-BC93-4F58-AA98-4633DEEC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9B633-369F-4AB5-9B3B-3CD609BA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C67AA-AD04-41F0-9316-919ACEAB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23E4-C546-42AC-A5C1-2A6B7141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9EDEA-C90C-4066-94D6-D7DA0EE47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2644-E4D2-4BDB-BE50-A35BEBCF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78202-AFCB-4F6A-8D7A-C914A0B37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D0617-A156-4AAE-9F6C-2F11AE1AD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F3094-D50C-4A00-A236-BE469B9B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34F8F-0173-4D09-B146-1585D8DD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61A03B-CCBA-46B0-A1A6-744D75F8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2B79-0734-430B-B0E4-EDABAB6B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8612B-27FA-4B7C-A42D-344C6D3A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BAEA8-EF50-4680-A267-7BD59509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6CE4C-3020-4EB3-8F8B-058D51A5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82CCE-99D3-4532-BFA2-F9786E96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0052E-307A-439D-A921-2955F1C5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0299-7CDF-439B-9E14-002B37CD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59AA-427D-40E1-8EF7-2EA6F63A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B96B8-2068-4C20-83AD-B3EA3ABB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D0C85-4310-48F0-B256-83F3653CA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9AFB1-202A-4C9A-8AD3-B9F74668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793B4-3B42-4F39-AB59-546729C6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8E9BC-A6A0-4350-9064-766B02CC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6BF2-E1B8-441B-8C62-DD07FD74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5C8A2-EC69-43F1-8D71-DC7E85AD5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17237-53A0-4BCF-B5F7-6CA61400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F37BE-2F0F-4396-8359-63D1EFB7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83A2C-9678-47F2-8E57-07631EB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7D40D-4F99-4064-99DE-AA9AA018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8D43E-7B2B-491F-970F-6053A2EA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817B2-FD5F-42BA-80E5-E98903A5D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6A930-A19C-439F-91F2-1A3A16973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E16E-7555-4D04-BB23-26F1A5189F81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F6D76-3372-4A01-9B64-D816D4630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B214-EE77-4CA0-B25D-2EAD7725E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3991-05C4-4A4E-8EFC-147A3A8E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hem.libretexts.org/Bookshelves/General_Chemistry/Book%3A_ChemPRIME_(Moore_et_al.)/08%3A_Properties_of_Organic_Compounds/8.21%3A_Diamond_and_Graphite" TargetMode="External"/><Relationship Id="rId3" Type="http://schemas.openxmlformats.org/officeDocument/2006/relationships/hyperlink" Target="https://www.geo.arizona.edu/xtal/group/software.htm" TargetMode="External"/><Relationship Id="rId7" Type="http://schemas.openxmlformats.org/officeDocument/2006/relationships/hyperlink" Target="https://www.bbc.co.uk/bitesize/guides/zgq8b82/revision/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ysicsworld.com/a/the-diamond-quantum%E2%80%AFrevolution/" TargetMode="External"/><Relationship Id="rId5" Type="http://schemas.openxmlformats.org/officeDocument/2006/relationships/hyperlink" Target="https://www.mathworks.com/products/matlab.html" TargetMode="External"/><Relationship Id="rId4" Type="http://schemas.openxmlformats.org/officeDocument/2006/relationships/hyperlink" Target="https://jp-minerals.org/vesta/en/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788B-54FA-46B4-8F19-FC63AD232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171" y="144434"/>
            <a:ext cx="10159429" cy="2636660"/>
          </a:xfrm>
        </p:spPr>
        <p:txBody>
          <a:bodyPr>
            <a:normAutofit/>
          </a:bodyPr>
          <a:lstStyle/>
          <a:p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r>
              <a:rPr lang="en-US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Bonding</a:t>
            </a:r>
            <a:r>
              <a:rPr lang="en-US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Diamond, Graphite and Fullerene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B7106-E55E-4EBB-A270-4151F4CC3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84" y="3344347"/>
            <a:ext cx="10530937" cy="1578836"/>
          </a:xfrm>
        </p:spPr>
        <p:txBody>
          <a:bodyPr>
            <a:normAutofit fontScale="25000" lnSpcReduction="20000"/>
          </a:bodyPr>
          <a:lstStyle/>
          <a:p>
            <a:r>
              <a:rPr lang="en-US" sz="9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Brianna Bonds, </a:t>
            </a:r>
            <a:r>
              <a:rPr lang="en-US" sz="96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Arohee</a:t>
            </a:r>
            <a:r>
              <a:rPr lang="en-US" sz="9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Kumar, Alex Gale, Tucker Wilson and Kwan </a:t>
            </a:r>
            <a:r>
              <a:rPr lang="en-US" sz="96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9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Lee</a:t>
            </a:r>
          </a:p>
          <a:p>
            <a:endParaRPr lang="en-US" sz="9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9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 Washington Institute of Technology, Kirkland, WA 98034</a:t>
            </a:r>
          </a:p>
          <a:p>
            <a:endParaRPr lang="en-US" sz="7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9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Mentor: </a:t>
            </a:r>
            <a:r>
              <a:rPr lang="en-US" sz="96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Narayani</a:t>
            </a:r>
            <a:r>
              <a:rPr lang="en-US" sz="9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Choudhury</a:t>
            </a:r>
          </a:p>
          <a:p>
            <a:endParaRPr lang="en-US" sz="9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9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698B0-D266-4916-80E6-AB44FA287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5" y="254170"/>
            <a:ext cx="1362085" cy="14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10"/>
    </mc:Choice>
    <mc:Fallback xmlns="">
      <p:transition spd="slow" advTm="662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DC0A9-5F8A-48E6-979C-B41406F5E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00" y="695394"/>
            <a:ext cx="2042061" cy="1988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BD036-BD89-4677-93FE-FA411E9D1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956" y="479495"/>
            <a:ext cx="1197231" cy="2499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36AA3-8129-4DE5-A70D-9D3FB8802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835" y="163780"/>
            <a:ext cx="3166138" cy="3054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0CD0B7-20C5-4995-8671-6E40396E2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2" y="4074524"/>
            <a:ext cx="9907214" cy="3215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FE8E80-79B7-40A9-BF53-4148F9A96354}"/>
              </a:ext>
            </a:extLst>
          </p:cNvPr>
          <p:cNvSpPr txBox="1"/>
          <p:nvPr/>
        </p:nvSpPr>
        <p:spPr>
          <a:xfrm>
            <a:off x="9893022" y="6167855"/>
            <a:ext cx="421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 Å = 10</a:t>
            </a:r>
            <a:r>
              <a:rPr lang="en-US" baseline="30000"/>
              <a:t>-10</a:t>
            </a:r>
            <a:r>
              <a:rPr lang="en-US"/>
              <a:t> 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A8705-0B08-41F9-B908-07C2F9CFB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8280" y="625897"/>
            <a:ext cx="3068757" cy="2130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648BA-94A4-44EB-8276-DCCCD8E3AEAC}"/>
              </a:ext>
            </a:extLst>
          </p:cNvPr>
          <p:cNvSpPr txBox="1"/>
          <p:nvPr/>
        </p:nvSpPr>
        <p:spPr>
          <a:xfrm>
            <a:off x="2329344" y="3024270"/>
            <a:ext cx="110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Diamond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97A93-06E3-467C-B581-9305B2500962}"/>
              </a:ext>
            </a:extLst>
          </p:cNvPr>
          <p:cNvSpPr txBox="1"/>
          <p:nvPr/>
        </p:nvSpPr>
        <p:spPr>
          <a:xfrm>
            <a:off x="5077863" y="3024270"/>
            <a:ext cx="110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Graphite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4C646-3531-4CA3-9BBC-70D51F9FC4FA}"/>
              </a:ext>
            </a:extLst>
          </p:cNvPr>
          <p:cNvSpPr txBox="1"/>
          <p:nvPr/>
        </p:nvSpPr>
        <p:spPr>
          <a:xfrm>
            <a:off x="10310191" y="3348587"/>
            <a:ext cx="84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 baseline="-25000">
                <a:solidFill>
                  <a:srgbClr val="FF0000"/>
                </a:solidFill>
              </a:rPr>
              <a:t>60</a:t>
            </a:r>
          </a:p>
        </p:txBody>
      </p:sp>
      <p:pic>
        <p:nvPicPr>
          <p:cNvPr id="13" name="Picture 12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0B2632EF-FD5B-4BBF-B39D-0DA18DFCF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78" y="387733"/>
            <a:ext cx="1362085" cy="14954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F5F46F-985C-4718-A854-E05E0B1DAC64}"/>
              </a:ext>
            </a:extLst>
          </p:cNvPr>
          <p:cNvSpPr txBox="1"/>
          <p:nvPr/>
        </p:nvSpPr>
        <p:spPr>
          <a:xfrm>
            <a:off x="9893022" y="3874021"/>
            <a:ext cx="22186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Drawn using </a:t>
            </a:r>
            <a:r>
              <a:rPr lang="en-US" err="1">
                <a:solidFill>
                  <a:srgbClr val="FF0000"/>
                </a:solidFill>
              </a:rPr>
              <a:t>Xtaldraw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9"/>
    </mc:Choice>
    <mc:Fallback xmlns="">
      <p:transition spd="slow" advTm="1087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78831F-D656-4212-B850-B913B1891860}"/>
                  </a:ext>
                </a:extLst>
              </p14:cNvPr>
              <p14:cNvContentPartPr/>
              <p14:nvPr/>
            </p14:nvContentPartPr>
            <p14:xfrm>
              <a:off x="2299132" y="31818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78831F-D656-4212-B850-B913B18918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0132" y="3091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030CAB-F582-4553-8F19-9F1750984F41}"/>
              </a:ext>
            </a:extLst>
          </p:cNvPr>
          <p:cNvSpPr txBox="1"/>
          <p:nvPr/>
        </p:nvSpPr>
        <p:spPr>
          <a:xfrm>
            <a:off x="1567962" y="750028"/>
            <a:ext cx="10624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Using graph theory to write adjacency matrix to study network  connectivity of undirected graphs</a:t>
            </a:r>
          </a:p>
          <a:p>
            <a:endParaRPr lang="en-US" sz="2800"/>
          </a:p>
          <a:p>
            <a:r>
              <a:rPr lang="en-US" sz="2800" err="1"/>
              <a:t>a</a:t>
            </a:r>
            <a:r>
              <a:rPr lang="en-US" sz="2800" baseline="-25000" err="1"/>
              <a:t>ij</a:t>
            </a:r>
            <a:r>
              <a:rPr lang="en-US" sz="2800"/>
              <a:t>= number of paths that link nodes </a:t>
            </a:r>
            <a:r>
              <a:rPr lang="en-US" sz="2800" err="1"/>
              <a:t>i</a:t>
            </a:r>
            <a:r>
              <a:rPr lang="en-US" sz="2800"/>
              <a:t> and j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61431-78E4-428D-B71C-BCBA41A95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289" y="3777802"/>
            <a:ext cx="2284552" cy="2002894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AF5C612B-203D-413E-8565-1A754BA24C45}"/>
              </a:ext>
            </a:extLst>
          </p:cNvPr>
          <p:cNvSpPr txBox="1"/>
          <p:nvPr/>
        </p:nvSpPr>
        <p:spPr>
          <a:xfrm>
            <a:off x="2614247" y="3317631"/>
            <a:ext cx="36341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>
                <a:cs typeface="Calibri"/>
              </a:rPr>
              <a:t>1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DF089CF-A49D-4CFF-82DC-B85238E1910F}"/>
              </a:ext>
            </a:extLst>
          </p:cNvPr>
          <p:cNvSpPr txBox="1"/>
          <p:nvPr/>
        </p:nvSpPr>
        <p:spPr>
          <a:xfrm>
            <a:off x="1471246" y="5281245"/>
            <a:ext cx="36341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>
                <a:cs typeface="Calibri"/>
              </a:rPr>
              <a:t>2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C62FDED-33B1-4F5F-B236-1357F13CFAB4}"/>
              </a:ext>
            </a:extLst>
          </p:cNvPr>
          <p:cNvSpPr txBox="1"/>
          <p:nvPr/>
        </p:nvSpPr>
        <p:spPr>
          <a:xfrm>
            <a:off x="3012831" y="4601307"/>
            <a:ext cx="36341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>
                <a:cs typeface="Calibri"/>
              </a:rPr>
              <a:t>3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F43106C-12F0-4F3B-BC5B-16E6F3C0CB93}"/>
              </a:ext>
            </a:extLst>
          </p:cNvPr>
          <p:cNvSpPr txBox="1"/>
          <p:nvPr/>
        </p:nvSpPr>
        <p:spPr>
          <a:xfrm>
            <a:off x="3100754" y="5738444"/>
            <a:ext cx="36341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>
                <a:cs typeface="Calibri"/>
              </a:rPr>
              <a:t>4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013B27FA-F76C-4F88-96C1-0ADE78149B07}"/>
              </a:ext>
            </a:extLst>
          </p:cNvPr>
          <p:cNvSpPr txBox="1"/>
          <p:nvPr/>
        </p:nvSpPr>
        <p:spPr>
          <a:xfrm>
            <a:off x="3757246" y="5316414"/>
            <a:ext cx="36341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>
                <a:cs typeface="Calibri"/>
              </a:rPr>
              <a:t>5</a:t>
            </a:r>
          </a:p>
        </p:txBody>
      </p:sp>
      <p:pic>
        <p:nvPicPr>
          <p:cNvPr id="3" name="Picture 4" descr="Calendar&#10;&#10;Description automatically generated">
            <a:extLst>
              <a:ext uri="{FF2B5EF4-FFF2-40B4-BE49-F238E27FC236}">
                <a16:creationId xmlns:a16="http://schemas.microsoft.com/office/drawing/2014/main" id="{6F578638-2EAA-4A69-B58A-6B8CC3A75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213735"/>
            <a:ext cx="3291840" cy="2929890"/>
          </a:xfrm>
          <a:prstGeom prst="rect">
            <a:avLst/>
          </a:prstGeom>
        </p:spPr>
      </p:pic>
      <p:pic>
        <p:nvPicPr>
          <p:cNvPr id="14" name="Picture 13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DF2620DF-7C1B-4B6E-8F9B-70B78A4B8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55" y="254170"/>
            <a:ext cx="1362085" cy="14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17BA01-E95E-4F03-95B6-9F5BA9781618}"/>
                  </a:ext>
                </a:extLst>
              </p14:cNvPr>
              <p14:cNvContentPartPr/>
              <p14:nvPr/>
            </p14:nvContentPartPr>
            <p14:xfrm>
              <a:off x="4183794" y="465162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17BA01-E95E-4F03-95B6-9F5BA97816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4794" y="464262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2A2441-8D29-4428-B2CE-91A6097B9EED}"/>
              </a:ext>
            </a:extLst>
          </p:cNvPr>
          <p:cNvSpPr txBox="1"/>
          <p:nvPr/>
        </p:nvSpPr>
        <p:spPr>
          <a:xfrm>
            <a:off x="7832813" y="4653502"/>
            <a:ext cx="3564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Using </a:t>
            </a:r>
            <a:r>
              <a:rPr lang="en-US" sz="2000" err="1"/>
              <a:t>Matlab</a:t>
            </a:r>
            <a:r>
              <a:rPr lang="en-US" sz="2000"/>
              <a:t>, one can label the Carbon atoms and use that to create the adjacency matrix that can be used to study the network connectivity in fullerene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CA184-4831-47A8-B0BD-BED2956D6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161" y="1001888"/>
            <a:ext cx="3166138" cy="3054349"/>
          </a:xfrm>
          <a:prstGeom prst="rect">
            <a:avLst/>
          </a:prstGeom>
        </p:spPr>
      </p:pic>
      <p:pic>
        <p:nvPicPr>
          <p:cNvPr id="2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B1A6BAD4-706A-4D1B-8CAF-3CF9E9E9D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67" y="1876068"/>
            <a:ext cx="6054406" cy="4539059"/>
          </a:xfrm>
          <a:prstGeom prst="rect">
            <a:avLst/>
          </a:prstGeom>
        </p:spPr>
      </p:pic>
      <p:pic>
        <p:nvPicPr>
          <p:cNvPr id="6" name="Picture 5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23A8E748-D4D1-4E65-8BCC-AF64F1E71C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55" y="254170"/>
            <a:ext cx="1362085" cy="14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F84BB9-9381-4A35-9843-4B8AA34AB7A7}"/>
              </a:ext>
            </a:extLst>
          </p:cNvPr>
          <p:cNvSpPr txBox="1"/>
          <p:nvPr/>
        </p:nvSpPr>
        <p:spPr>
          <a:xfrm>
            <a:off x="5296895" y="3275447"/>
            <a:ext cx="6946788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err="1"/>
              <a:t>Matlab’s</a:t>
            </a:r>
            <a:r>
              <a:rPr lang="en-US" sz="2000"/>
              <a:t> </a:t>
            </a:r>
            <a:r>
              <a:rPr lang="en-US" sz="2000" err="1"/>
              <a:t>spyplot</a:t>
            </a:r>
            <a:r>
              <a:rPr lang="en-US" sz="2000"/>
              <a:t> has been used  to display the adjacency matrix in fullerene. Each carbon atom in C</a:t>
            </a:r>
            <a:r>
              <a:rPr lang="en-US" sz="2000" baseline="-25000"/>
              <a:t>60</a:t>
            </a:r>
            <a:r>
              <a:rPr lang="en-US" sz="2000"/>
              <a:t> (blue) is connected by bonds to three carbon atoms.</a:t>
            </a:r>
          </a:p>
          <a:p>
            <a:endParaRPr lang="en-US" sz="2000"/>
          </a:p>
          <a:p>
            <a:r>
              <a:rPr lang="en-US" sz="2000"/>
              <a:t>The adjacency matrix of fullerene is a sparse matrix with more zeros (white background), than 1 (blue dots in the graph) and was sketched using </a:t>
            </a:r>
            <a:r>
              <a:rPr lang="en-US" sz="2000" err="1"/>
              <a:t>matlab</a:t>
            </a:r>
            <a:r>
              <a:rPr lang="en-US" sz="2000"/>
              <a:t> using </a:t>
            </a:r>
            <a:r>
              <a:rPr lang="en-US" sz="2000" err="1"/>
              <a:t>spyplot</a:t>
            </a:r>
            <a:r>
              <a:rPr lang="en-US" sz="2000"/>
              <a:t> to graph it.</a:t>
            </a:r>
            <a:endParaRPr lang="en-US" sz="2000">
              <a:cs typeface="Calibri"/>
            </a:endParaRPr>
          </a:p>
          <a:p>
            <a:endParaRPr lang="en-US" sz="2000"/>
          </a:p>
          <a:p>
            <a:r>
              <a:rPr lang="en-US" sz="2000"/>
              <a:t>This matrix displays the connectivity network of the icosahedral spheroidal molecular fullerene having the structure shown above.</a:t>
            </a:r>
            <a:endParaRPr lang="en-US" sz="2000">
              <a:cs typeface="Calibri"/>
            </a:endParaRPr>
          </a:p>
          <a:p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0C5EF-121C-4A23-B62F-25C72449A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238" y="95671"/>
            <a:ext cx="3166138" cy="3054349"/>
          </a:xfrm>
          <a:prstGeom prst="rect">
            <a:avLst/>
          </a:prstGeom>
        </p:spPr>
      </p:pic>
      <p:pic>
        <p:nvPicPr>
          <p:cNvPr id="6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12707C9F-E843-4353-B830-C9D289378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" y="338646"/>
            <a:ext cx="2743200" cy="2057400"/>
          </a:xfrm>
          <a:prstGeom prst="rect">
            <a:avLst/>
          </a:prstGeom>
        </p:spPr>
      </p:pic>
      <p:pic>
        <p:nvPicPr>
          <p:cNvPr id="7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AA74B3E8-40D5-4E03-88AD-C20B42448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820" y="335280"/>
            <a:ext cx="2743200" cy="2057400"/>
          </a:xfrm>
          <a:prstGeom prst="rect">
            <a:avLst/>
          </a:prstGeom>
        </p:spPr>
      </p:pic>
      <p:pic>
        <p:nvPicPr>
          <p:cNvPr id="8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5786E84E-69BC-452C-841A-0AE9D37DA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91740"/>
            <a:ext cx="2743200" cy="2057400"/>
          </a:xfrm>
          <a:prstGeom prst="rect">
            <a:avLst/>
          </a:prstGeom>
        </p:spPr>
      </p:pic>
      <p:pic>
        <p:nvPicPr>
          <p:cNvPr id="9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9527D26D-18DF-499C-8D97-FEF216B37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6480" y="2491740"/>
            <a:ext cx="2743200" cy="2057400"/>
          </a:xfrm>
          <a:prstGeom prst="rect">
            <a:avLst/>
          </a:prstGeom>
        </p:spPr>
      </p:pic>
      <p:pic>
        <p:nvPicPr>
          <p:cNvPr id="10" name="Picture 10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6E59F6DF-1B80-412E-9804-007A20E47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24400"/>
            <a:ext cx="2743200" cy="2057400"/>
          </a:xfrm>
          <a:prstGeom prst="rect">
            <a:avLst/>
          </a:prstGeom>
        </p:spPr>
      </p:pic>
      <p:pic>
        <p:nvPicPr>
          <p:cNvPr id="11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857BD924-C4D7-441F-AE7B-406AA7954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9820" y="4724400"/>
            <a:ext cx="2743200" cy="2057400"/>
          </a:xfrm>
          <a:prstGeom prst="rect">
            <a:avLst/>
          </a:prstGeom>
        </p:spPr>
      </p:pic>
      <p:pic>
        <p:nvPicPr>
          <p:cNvPr id="12" name="Picture 11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599FADC6-BDF9-4921-BEA6-1D0C6D2A0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5905" y="95671"/>
            <a:ext cx="1362085" cy="14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32"/>
    </mc:Choice>
    <mc:Fallback xmlns="">
      <p:transition spd="slow" advTm="25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DD4AA-D54D-425F-8126-6F3632EB2AD9}"/>
              </a:ext>
            </a:extLst>
          </p:cNvPr>
          <p:cNvSpPr txBox="1"/>
          <p:nvPr/>
        </p:nvSpPr>
        <p:spPr>
          <a:xfrm>
            <a:off x="4592941" y="563351"/>
            <a:ext cx="108717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Conclusions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FD9DE-7D56-42C2-9B8D-E1F89DF4CC4E}"/>
              </a:ext>
            </a:extLst>
          </p:cNvPr>
          <p:cNvSpPr txBox="1"/>
          <p:nvPr/>
        </p:nvSpPr>
        <p:spPr>
          <a:xfrm>
            <a:off x="269292" y="1585833"/>
            <a:ext cx="114317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studies provide a microscopic atomic level understanding of the structure, bonding and network connectivity of these materials.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 changes in structure and bonding give rise to important differences in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properties 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Diamond and graphite.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adjacency matrix of fullerene helps understand Carbon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connectivity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Fullerene.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provides excellent opportunities for data visualization and exploration.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quantum properties of diamond arise from its novel structure and bonding and these studies provide an atomic level understanding of the structures in these materials.</a:t>
            </a:r>
          </a:p>
          <a:p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C8C08D-C0B5-42DB-9AC9-758A8CBC4B05}"/>
                  </a:ext>
                </a:extLst>
              </p14:cNvPr>
              <p14:cNvContentPartPr/>
              <p14:nvPr/>
            </p14:nvContentPartPr>
            <p14:xfrm>
              <a:off x="9266274" y="287070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C8C08D-C0B5-42DB-9AC9-758A8CBC4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7274" y="286170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E01EF368-81F5-4F83-83A2-9293E48FF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92" y="0"/>
            <a:ext cx="1362085" cy="14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16"/>
    </mc:Choice>
    <mc:Fallback xmlns="">
      <p:transition spd="slow" advTm="3861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DAABF1-ABA7-4BC9-BD69-A0E8E9AA0468}"/>
              </a:ext>
            </a:extLst>
          </p:cNvPr>
          <p:cNvSpPr txBox="1"/>
          <p:nvPr/>
        </p:nvSpPr>
        <p:spPr>
          <a:xfrm>
            <a:off x="546652" y="1"/>
            <a:ext cx="8449918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References</a:t>
            </a:r>
            <a:endParaRPr lang="en-US" sz="2400" b="1">
              <a:cs typeface="Calibri"/>
            </a:endParaRPr>
          </a:p>
          <a:p>
            <a:endParaRPr lang="en-US"/>
          </a:p>
          <a:p>
            <a:r>
              <a:rPr lang="en-US" err="1"/>
              <a:t>Xtaldraw</a:t>
            </a:r>
            <a:endParaRPr lang="en-US"/>
          </a:p>
          <a:p>
            <a:r>
              <a:rPr lang="en-US">
                <a:hlinkClick r:id="rId3"/>
              </a:rPr>
              <a:t>https://www.geo.arizona.edu/xtal/group/software.htm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VESTA</a:t>
            </a:r>
            <a:endParaRPr lang="en-US">
              <a:cs typeface="Calibri"/>
            </a:endParaRPr>
          </a:p>
          <a:p>
            <a:r>
              <a:rPr lang="en-US">
                <a:hlinkClick r:id="rId4"/>
              </a:rPr>
              <a:t>https://jp-minerals.org/vesta/en/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err="1"/>
              <a:t>Matlab</a:t>
            </a:r>
            <a:endParaRPr lang="en-US"/>
          </a:p>
          <a:p>
            <a:r>
              <a:rPr lang="en-US">
                <a:hlinkClick r:id="rId5"/>
              </a:rPr>
              <a:t>https://www.mathworks.com/products/matlab.html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cs typeface="Calibri" panose="020F0502020204030204"/>
              </a:rPr>
              <a:t>Diamond- Quantum Computers</a:t>
            </a:r>
            <a:endParaRPr lang="en-US"/>
          </a:p>
          <a:p>
            <a:r>
              <a:rPr lang="en-US">
                <a:hlinkClick r:id="rId6"/>
              </a:rPr>
              <a:t>https://physicsworld.com/a/the-diamond-quantum%E2%80%AFrevolution/#</a:t>
            </a:r>
            <a:endParaRPr lang="en-US"/>
          </a:p>
          <a:p>
            <a:endParaRPr lang="en-US"/>
          </a:p>
          <a:p>
            <a:r>
              <a:rPr lang="en-US">
                <a:hlinkClick r:id="rId7"/>
              </a:rPr>
              <a:t>https://www.bbc.co.uk/bitesize/guides/zgq8b82/revision/2</a:t>
            </a:r>
            <a:endParaRPr lang="en-US"/>
          </a:p>
          <a:p>
            <a:endParaRPr lang="en-US"/>
          </a:p>
          <a:p>
            <a:r>
              <a:rPr lang="en-US">
                <a:hlinkClick r:id="rId8"/>
              </a:rPr>
              <a:t>https://chem.libretexts.org/Bookshelves/General_Chemistry/Book%3A_ChemPRIME_(Moore_et_al.)/08%3A_Properties_of_Organic_Compounds/8.21%3A_Diamond_and_Graphite</a:t>
            </a:r>
            <a:endParaRPr lang="en-US"/>
          </a:p>
        </p:txBody>
      </p:sp>
      <p:pic>
        <p:nvPicPr>
          <p:cNvPr id="5" name="Picture 4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1D4F1ACF-857C-4B01-9754-1DFFB4A253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7176" y="57320"/>
            <a:ext cx="1362085" cy="14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3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4CD9-8887-4BE3-AC96-F0163F03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098675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b="0" i="0">
                <a:solidFill>
                  <a:srgbClr val="333333"/>
                </a:solidFill>
                <a:effectLst/>
                <a:latin typeface="Arial"/>
                <a:cs typeface="Arial"/>
              </a:rPr>
              <a:t>The design of quantum computers using Nitrogen vacancies in diamond has renewed interest in providing a microscopic understanding of the properties of the various allotropes of carbon.</a:t>
            </a:r>
          </a:p>
          <a:p>
            <a:endParaRPr lang="en-US" sz="2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>
                <a:solidFill>
                  <a:srgbClr val="333333"/>
                </a:solidFill>
                <a:effectLst/>
                <a:latin typeface="Arial"/>
                <a:cs typeface="Arial"/>
              </a:rPr>
              <a:t>Here we visualized the crystal structure and electron densities of diamond, graphite, and fullerene to understand the novel structures and bonding in these materials.</a:t>
            </a:r>
            <a:r>
              <a:rPr lang="en-US" sz="2400">
                <a:solidFill>
                  <a:srgbClr val="333333"/>
                </a:solidFill>
                <a:latin typeface="Arial"/>
                <a:cs typeface="Arial"/>
              </a:rPr>
              <a:t>  </a:t>
            </a:r>
            <a:endParaRPr lang="en-US" sz="2400" b="0" i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>
                <a:solidFill>
                  <a:srgbClr val="333333"/>
                </a:solidFill>
                <a:effectLst/>
                <a:latin typeface="Arial"/>
                <a:cs typeface="Arial"/>
              </a:rPr>
              <a:t>Using vector calculus-based methods, we computed the bond lengths and bond angles of diamond, graphite, and fullerene.</a:t>
            </a:r>
            <a:r>
              <a:rPr lang="en-US" sz="2400">
                <a:solidFill>
                  <a:srgbClr val="333333"/>
                </a:solidFill>
                <a:latin typeface="Arial"/>
                <a:cs typeface="Arial"/>
              </a:rPr>
              <a:t> </a:t>
            </a:r>
            <a:endParaRPr lang="en-US" sz="24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/>
                <a:cs typeface="Arial"/>
              </a:rPr>
              <a:t>We used </a:t>
            </a:r>
            <a:r>
              <a:rPr lang="en-US" sz="2400" err="1">
                <a:latin typeface="Arial"/>
                <a:cs typeface="Arial"/>
              </a:rPr>
              <a:t>Xtaldraw</a:t>
            </a:r>
            <a:r>
              <a:rPr lang="en-US" sz="2400">
                <a:latin typeface="Arial"/>
                <a:cs typeface="Arial"/>
              </a:rPr>
              <a:t>, VESTA and </a:t>
            </a:r>
            <a:r>
              <a:rPr lang="en-US" sz="2400" err="1">
                <a:latin typeface="Arial"/>
                <a:cs typeface="Arial"/>
              </a:rPr>
              <a:t>Matlab</a:t>
            </a:r>
            <a:r>
              <a:rPr lang="en-US" sz="2400">
                <a:latin typeface="Arial"/>
                <a:cs typeface="Arial"/>
              </a:rPr>
              <a:t> to create the images in this presentation.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17FCC-83B0-44D5-B122-66EAED9C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5" y="254170"/>
            <a:ext cx="1362085" cy="14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4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13DD73-8348-4689-9E5F-FB1C55E5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989" y="3891314"/>
            <a:ext cx="2521565" cy="2520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972F0-FC8D-40B8-872C-2ADE97555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910" y="483469"/>
            <a:ext cx="3068757" cy="2130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5E8C0-8BA1-48BD-956D-005C2C640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744" y="141067"/>
            <a:ext cx="1333283" cy="2806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60620-3D0D-4496-975A-FBEA6737A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9379" y="3895760"/>
            <a:ext cx="2672096" cy="2518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ECC3-E4C7-44FD-8927-A91072213563}"/>
              </a:ext>
            </a:extLst>
          </p:cNvPr>
          <p:cNvSpPr txBox="1"/>
          <p:nvPr/>
        </p:nvSpPr>
        <p:spPr>
          <a:xfrm>
            <a:off x="6672834" y="74078"/>
            <a:ext cx="210709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Graphite: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8026A-162E-4079-A445-D90485F415DD}"/>
              </a:ext>
            </a:extLst>
          </p:cNvPr>
          <p:cNvSpPr txBox="1"/>
          <p:nvPr/>
        </p:nvSpPr>
        <p:spPr>
          <a:xfrm>
            <a:off x="6673863" y="3514376"/>
            <a:ext cx="17810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Diamond: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72DD8-6032-4CF7-A370-B3F1ACE48CFB}"/>
              </a:ext>
            </a:extLst>
          </p:cNvPr>
          <p:cNvSpPr txBox="1"/>
          <p:nvPr/>
        </p:nvSpPr>
        <p:spPr>
          <a:xfrm>
            <a:off x="285530" y="6228522"/>
            <a:ext cx="27996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Drawn using </a:t>
            </a:r>
            <a:r>
              <a:rPr lang="en-US" err="1">
                <a:solidFill>
                  <a:srgbClr val="FF0000"/>
                </a:solidFill>
              </a:rPr>
              <a:t>Xtaldraw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6BDF2-5AB3-4528-A485-96AF573160B4}"/>
              </a:ext>
            </a:extLst>
          </p:cNvPr>
          <p:cNvSpPr txBox="1"/>
          <p:nvPr/>
        </p:nvSpPr>
        <p:spPr>
          <a:xfrm>
            <a:off x="9395290" y="3514376"/>
            <a:ext cx="17810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Fullerene:</a:t>
            </a:r>
          </a:p>
        </p:txBody>
      </p:sp>
      <p:pic>
        <p:nvPicPr>
          <p:cNvPr id="7" name="Picture 6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6C8D341A-2C6D-4757-8755-EC03A5E97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55" y="254170"/>
            <a:ext cx="1362085" cy="1495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C759B2-73FE-4F70-8717-0214DDEC6C39}"/>
              </a:ext>
            </a:extLst>
          </p:cNvPr>
          <p:cNvSpPr txBox="1"/>
          <p:nvPr/>
        </p:nvSpPr>
        <p:spPr>
          <a:xfrm>
            <a:off x="1810378" y="252884"/>
            <a:ext cx="498733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Crystal Structures of Diamond, Graphite, and Fullerene</a:t>
            </a:r>
            <a:endParaRPr lang="en-US" sz="320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5ACEE-BB59-42F6-982D-96316D24DAF5}"/>
              </a:ext>
            </a:extLst>
          </p:cNvPr>
          <p:cNvSpPr txBox="1"/>
          <p:nvPr/>
        </p:nvSpPr>
        <p:spPr>
          <a:xfrm>
            <a:off x="89178" y="2066192"/>
            <a:ext cx="620150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cs typeface="Calibri"/>
              </a:rPr>
              <a:t>Crystals: Atoms in a periodic arrangement infinitely repeating in 3-D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cs typeface="Calibri"/>
              </a:rPr>
              <a:t>Structures characterized by lattice constants a, b, c and α, β, </a:t>
            </a:r>
            <a:r>
              <a:rPr lang="en-US" sz="2200">
                <a:ea typeface="+mn-lt"/>
                <a:cs typeface="+mn-lt"/>
              </a:rPr>
              <a:t>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86881-B470-441E-9AE4-BFCCECC620D0}"/>
              </a:ext>
            </a:extLst>
          </p:cNvPr>
          <p:cNvSpPr txBox="1"/>
          <p:nvPr/>
        </p:nvSpPr>
        <p:spPr>
          <a:xfrm>
            <a:off x="285530" y="3618283"/>
            <a:ext cx="59626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- Differences Between the Allotropes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937A4-89C7-48B1-A159-A5092294CA29}"/>
              </a:ext>
            </a:extLst>
          </p:cNvPr>
          <p:cNvSpPr txBox="1"/>
          <p:nvPr/>
        </p:nvSpPr>
        <p:spPr>
          <a:xfrm>
            <a:off x="-6072" y="4256941"/>
            <a:ext cx="6382483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Diamond: Cubic crystal structure; a=b=c; </a:t>
            </a:r>
            <a:endParaRPr lang="en-US" dirty="0"/>
          </a:p>
          <a:p>
            <a:r>
              <a:rPr lang="en-US" sz="2200" dirty="0">
                <a:ea typeface="+mn-lt"/>
                <a:cs typeface="+mn-lt"/>
              </a:rPr>
              <a:t>      α, β, γ = 90°</a:t>
            </a:r>
            <a:endParaRPr lang="en-US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Graphite: Hexagonal crystal a=b ≠c; α=β=90° while γ = 120°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Fullerene C</a:t>
            </a:r>
            <a:r>
              <a:rPr lang="en-US" sz="2200" baseline="-25000" dirty="0">
                <a:ea typeface="+mn-lt"/>
                <a:cs typeface="+mn-lt"/>
              </a:rPr>
              <a:t>60</a:t>
            </a:r>
            <a:r>
              <a:rPr lang="en-US" sz="2200" dirty="0">
                <a:ea typeface="+mn-lt"/>
                <a:cs typeface="+mn-lt"/>
              </a:rPr>
              <a:t>: Large spheroidal molecule</a:t>
            </a:r>
          </a:p>
        </p:txBody>
      </p:sp>
    </p:spTree>
    <p:extLst>
      <p:ext uri="{BB962C8B-B14F-4D97-AF65-F5344CB8AC3E}">
        <p14:creationId xmlns:p14="http://schemas.microsoft.com/office/powerpoint/2010/main" val="19109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86"/>
    </mc:Choice>
    <mc:Fallback xmlns="">
      <p:transition spd="slow" advTm="1620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6158-6732-42D5-8BE6-808C25A5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21" y="146817"/>
            <a:ext cx="3785864" cy="1348619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Structure and Properties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CAF10-5EB8-458C-8639-9B553EB89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73" y="2613506"/>
            <a:ext cx="5157787" cy="823912"/>
          </a:xfrm>
        </p:spPr>
        <p:txBody>
          <a:bodyPr/>
          <a:lstStyle/>
          <a:p>
            <a:r>
              <a:rPr lang="en-US">
                <a:cs typeface="Calibri"/>
              </a:rPr>
              <a:t>Diamond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93ACC-D1CE-4688-9F54-6EFC05FD9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998" y="3559363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Joined to four other carbon atoms with covalent bonds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>
                <a:cs typeface="Calibri"/>
              </a:rPr>
              <a:t>Regular lattice arrangement with no extra electrons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>
                <a:cs typeface="Calibri"/>
              </a:rPr>
              <a:t>Physically hard and useful as a cutting tool. 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>
                <a:cs typeface="Calibri"/>
              </a:rPr>
              <a:t>Tetrahedral arrangement of carbon atoms </a:t>
            </a:r>
            <a:endParaRPr lang="en-US" sz="2400">
              <a:ea typeface="Calibri"/>
              <a:cs typeface="Calibri"/>
            </a:endParaRPr>
          </a:p>
          <a:p>
            <a:endParaRPr lang="en-US" sz="4800">
              <a:cs typeface="Calibri"/>
            </a:endParaRPr>
          </a:p>
          <a:p>
            <a:pPr lvl="2"/>
            <a:endParaRPr lang="en-US" sz="400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BE2922-2B18-4FC0-A9A2-19A456EDB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73599" y="217639"/>
            <a:ext cx="1972621" cy="823912"/>
          </a:xfrm>
        </p:spPr>
        <p:txBody>
          <a:bodyPr/>
          <a:lstStyle/>
          <a:p>
            <a:r>
              <a:rPr lang="en-US">
                <a:cs typeface="Calibri"/>
              </a:rPr>
              <a:t>Graphite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5F347D-B002-42C4-AFA8-5EA54E81879C}"/>
              </a:ext>
            </a:extLst>
          </p:cNvPr>
          <p:cNvSpPr txBox="1">
            <a:spLocks/>
          </p:cNvSpPr>
          <p:nvPr/>
        </p:nvSpPr>
        <p:spPr>
          <a:xfrm>
            <a:off x="6724508" y="2844923"/>
            <a:ext cx="5429397" cy="25567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Joined to three other carbon atoms with covalent bonds</a:t>
            </a:r>
          </a:p>
          <a:p>
            <a:r>
              <a:rPr lang="en-US" sz="2400">
                <a:cs typeface="Calibri"/>
              </a:rPr>
              <a:t>Hexagonal arrangement with weak force due to one delocalized electron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>
                <a:cs typeface="Calibri"/>
              </a:rPr>
              <a:t>Can conduct electricity and be used as a lubricant</a:t>
            </a:r>
            <a:endParaRPr lang="en-US" sz="2400">
              <a:ea typeface="Calibri"/>
              <a:cs typeface="Calibri"/>
            </a:endParaRPr>
          </a:p>
          <a:p>
            <a:endParaRPr lang="en-US" sz="2400">
              <a:cs typeface="Calibri"/>
            </a:endParaRPr>
          </a:p>
          <a:p>
            <a:pPr lvl="2"/>
            <a:endParaRPr lang="en-US" sz="1800">
              <a:cs typeface="Calibri"/>
            </a:endParaRPr>
          </a:p>
        </p:txBody>
      </p:sp>
      <p:pic>
        <p:nvPicPr>
          <p:cNvPr id="14" name="Picture 13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2279BB71-30C4-46CB-87A5-0AA6E2BC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3" y="0"/>
            <a:ext cx="1362085" cy="1495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06338-12FC-4779-8BC2-8D2F6DF68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721" y="1625799"/>
            <a:ext cx="1645446" cy="1644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B0E842-739F-4484-BE09-39A1BA6CE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599" y="1143354"/>
            <a:ext cx="2158044" cy="1497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0B985B-1348-4BDF-8F24-1788DB4B7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560" y="1617381"/>
            <a:ext cx="2420659" cy="1635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F0935D-D598-4EB8-A3B3-EEFB174D6D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0286" y="853511"/>
            <a:ext cx="2269985" cy="17204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7917A9-1539-4D16-98F1-7344EAAA8166}"/>
              </a:ext>
            </a:extLst>
          </p:cNvPr>
          <p:cNvSpPr txBox="1"/>
          <p:nvPr/>
        </p:nvSpPr>
        <p:spPr>
          <a:xfrm>
            <a:off x="2546896" y="6390255"/>
            <a:ext cx="41047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Drawn using </a:t>
            </a:r>
            <a:r>
              <a:rPr lang="en-US" err="1">
                <a:solidFill>
                  <a:srgbClr val="FF0000"/>
                </a:solidFill>
              </a:rPr>
              <a:t>Xtaldraw</a:t>
            </a:r>
            <a:r>
              <a:rPr lang="en-US">
                <a:solidFill>
                  <a:srgbClr val="FF0000"/>
                </a:solidFill>
              </a:rPr>
              <a:t> and VESTA codes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5026A-6783-41BC-A88B-3D0DAD57E15F}"/>
              </a:ext>
            </a:extLst>
          </p:cNvPr>
          <p:cNvSpPr txBox="1"/>
          <p:nvPr/>
        </p:nvSpPr>
        <p:spPr>
          <a:xfrm>
            <a:off x="6760597" y="5314950"/>
            <a:ext cx="515778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ea typeface="+mn-lt"/>
                <a:cs typeface="+mn-lt"/>
              </a:rPr>
              <a:t>* </a:t>
            </a:r>
            <a:r>
              <a:rPr lang="en-US" sz="1800">
                <a:ea typeface="+mn-lt"/>
                <a:cs typeface="+mn-lt"/>
              </a:rPr>
              <a:t>While </a:t>
            </a:r>
            <a:r>
              <a:rPr lang="en-US" sz="1800" b="0" i="0">
                <a:effectLst/>
                <a:ea typeface="+mn-lt"/>
                <a:cs typeface="+mn-lt"/>
              </a:rPr>
              <a:t>diamond</a:t>
            </a:r>
            <a:r>
              <a:rPr lang="en-US" sz="1800">
                <a:ea typeface="+mn-lt"/>
                <a:cs typeface="+mn-lt"/>
              </a:rPr>
              <a:t> exhibits </a:t>
            </a:r>
            <a:r>
              <a:rPr lang="en-US">
                <a:ea typeface="+mn-lt"/>
                <a:cs typeface="+mn-lt"/>
              </a:rPr>
              <a:t>sp</a:t>
            </a:r>
            <a:r>
              <a:rPr lang="en-US" baseline="30000">
                <a:ea typeface="+mn-lt"/>
                <a:cs typeface="+mn-lt"/>
              </a:rPr>
              <a:t>3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sz="1800">
                <a:ea typeface="+mn-lt"/>
                <a:cs typeface="+mn-lt"/>
              </a:rPr>
              <a:t>bonding</a:t>
            </a:r>
            <a:r>
              <a:rPr lang="en-US" sz="1800" b="0" i="0">
                <a:effectLst/>
                <a:ea typeface="+mn-lt"/>
                <a:cs typeface="+mn-lt"/>
              </a:rPr>
              <a:t>, </a:t>
            </a:r>
            <a:r>
              <a:rPr lang="en-US" sz="1800">
                <a:ea typeface="+mn-lt"/>
                <a:cs typeface="+mn-lt"/>
              </a:rPr>
              <a:t>both </a:t>
            </a:r>
            <a:r>
              <a:rPr lang="en-US" sz="1800" b="0" i="0">
                <a:effectLst/>
                <a:ea typeface="+mn-lt"/>
                <a:cs typeface="+mn-lt"/>
              </a:rPr>
              <a:t>graphite and fullerene </a:t>
            </a:r>
            <a:r>
              <a:rPr lang="en-US" sz="1800">
                <a:ea typeface="+mn-lt"/>
                <a:cs typeface="+mn-lt"/>
              </a:rPr>
              <a:t>revealed sp</a:t>
            </a:r>
            <a:r>
              <a:rPr lang="en-US" sz="1800" baseline="30000">
                <a:ea typeface="+mn-lt"/>
                <a:cs typeface="+mn-lt"/>
              </a:rPr>
              <a:t>2</a:t>
            </a:r>
            <a:r>
              <a:rPr lang="en-US" sz="1800">
                <a:ea typeface="+mn-lt"/>
                <a:cs typeface="+mn-lt"/>
              </a:rPr>
              <a:t> bonding.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* </a:t>
            </a:r>
            <a:r>
              <a:rPr lang="en-US" sz="1800">
                <a:ea typeface="+mn-lt"/>
                <a:cs typeface="+mn-lt"/>
              </a:rPr>
              <a:t>These key changes in structure </a:t>
            </a:r>
            <a:r>
              <a:rPr lang="en-US" sz="1800" b="0" i="0">
                <a:effectLst/>
                <a:ea typeface="+mn-lt"/>
                <a:cs typeface="+mn-lt"/>
              </a:rPr>
              <a:t>and bonding </a:t>
            </a:r>
            <a:r>
              <a:rPr lang="en-US" sz="1800">
                <a:ea typeface="+mn-lt"/>
                <a:cs typeface="+mn-lt"/>
              </a:rPr>
              <a:t>gave rise to important differences </a:t>
            </a:r>
            <a:r>
              <a:rPr lang="en-US" sz="1800" b="0" i="0">
                <a:effectLst/>
                <a:ea typeface="+mn-lt"/>
                <a:cs typeface="+mn-lt"/>
              </a:rPr>
              <a:t>in </a:t>
            </a:r>
            <a:r>
              <a:rPr lang="en-US" sz="1800">
                <a:ea typeface="+mn-lt"/>
                <a:cs typeface="+mn-lt"/>
              </a:rPr>
              <a:t>their brightness, hardness, electrical conductivity, etc</a:t>
            </a:r>
            <a:r>
              <a:rPr lang="en-US" sz="1800" b="0" i="0">
                <a:effectLst/>
                <a:ea typeface="+mn-lt"/>
                <a:cs typeface="+mn-lt"/>
              </a:rPr>
              <a:t>.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0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A02E-984B-4A98-8A40-289D4FF2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954" y="254413"/>
            <a:ext cx="6006651" cy="1651404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Fullerene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F46D-AAB7-4B30-BFE1-6B906F5E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61" y="1905817"/>
            <a:ext cx="6797405" cy="37193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Calibri"/>
                <a:ea typeface="+mn-lt"/>
                <a:cs typeface="+mn-lt"/>
              </a:rPr>
              <a:t>Carbon vapor condensed into stable clusters of C</a:t>
            </a:r>
            <a:r>
              <a:rPr lang="en-US" sz="2400" baseline="-25000">
                <a:latin typeface="Calibri"/>
                <a:ea typeface="+mn-lt"/>
                <a:cs typeface="+mn-lt"/>
              </a:rPr>
              <a:t>60</a:t>
            </a:r>
            <a:r>
              <a:rPr lang="en-US" sz="2400">
                <a:latin typeface="Calibri"/>
                <a:ea typeface="+mn-lt"/>
                <a:cs typeface="+mn-lt"/>
              </a:rPr>
              <a:t> and are identified as giant molecules.</a:t>
            </a:r>
            <a:endParaRPr lang="en-US"/>
          </a:p>
          <a:p>
            <a:r>
              <a:rPr lang="en-US" sz="2400">
                <a:latin typeface="Calibri"/>
                <a:ea typeface="+mn-lt"/>
                <a:cs typeface="+mn-lt"/>
              </a:rPr>
              <a:t>Have been found in interstellar dust</a:t>
            </a:r>
          </a:p>
          <a:p>
            <a:r>
              <a:rPr lang="en-US" sz="2400">
                <a:latin typeface="Calibri"/>
                <a:ea typeface="+mn-lt"/>
                <a:cs typeface="+mn-lt"/>
              </a:rPr>
              <a:t>Polymer Fullerene composites is used as photovoltaics in solar panels</a:t>
            </a:r>
          </a:p>
          <a:p>
            <a:endParaRPr lang="en-US" sz="2400">
              <a:latin typeface="Calibri"/>
              <a:ea typeface="+mn-lt"/>
              <a:cs typeface="+mn-lt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741ACE24-3A7D-4468-ADD9-F450EBE92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53" r="402" b="510"/>
          <a:stretch/>
        </p:blipFill>
        <p:spPr>
          <a:xfrm>
            <a:off x="8775996" y="57905"/>
            <a:ext cx="3013446" cy="2756442"/>
          </a:xfrm>
          <a:prstGeom prst="rect">
            <a:avLst/>
          </a:prstGeom>
        </p:spPr>
      </p:pic>
      <p:pic>
        <p:nvPicPr>
          <p:cNvPr id="8" name="Picture 7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AFF29670-0C10-437F-ADF2-A2B4A7456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5" y="254170"/>
            <a:ext cx="1362085" cy="149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35219A-C969-4773-8E5A-1066CAFCB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30" y="3946088"/>
            <a:ext cx="4104748" cy="2787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6EFFE-160A-4D81-913C-C02BCD88C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51" y="3135562"/>
            <a:ext cx="2437359" cy="2549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34E5E2-76BD-4744-9773-73DD1BBBEEC7}"/>
              </a:ext>
            </a:extLst>
          </p:cNvPr>
          <p:cNvSpPr txBox="1"/>
          <p:nvPr/>
        </p:nvSpPr>
        <p:spPr>
          <a:xfrm>
            <a:off x="8230345" y="6006015"/>
            <a:ext cx="41047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Drawn using </a:t>
            </a:r>
            <a:r>
              <a:rPr lang="en-US" err="1">
                <a:solidFill>
                  <a:srgbClr val="FF0000"/>
                </a:solidFill>
              </a:rPr>
              <a:t>Xtaldraw</a:t>
            </a:r>
            <a:r>
              <a:rPr lang="en-US">
                <a:solidFill>
                  <a:srgbClr val="FF0000"/>
                </a:solidFill>
              </a:rPr>
              <a:t> and VESTA codes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CE031-4E8E-4C18-A936-08FD48F59D9F}"/>
              </a:ext>
            </a:extLst>
          </p:cNvPr>
          <p:cNvSpPr txBox="1"/>
          <p:nvPr/>
        </p:nvSpPr>
        <p:spPr>
          <a:xfrm>
            <a:off x="3555434" y="4225515"/>
            <a:ext cx="317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For the Discovery of Fullerenes</a:t>
            </a:r>
          </a:p>
        </p:txBody>
      </p:sp>
    </p:spTree>
    <p:extLst>
      <p:ext uri="{BB962C8B-B14F-4D97-AF65-F5344CB8AC3E}">
        <p14:creationId xmlns:p14="http://schemas.microsoft.com/office/powerpoint/2010/main" val="172802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B240-5C5A-452E-AFB2-30CD343F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11" y="690508"/>
            <a:ext cx="10515600" cy="4351338"/>
          </a:xfrm>
        </p:spPr>
        <p:txBody>
          <a:bodyPr/>
          <a:lstStyle/>
          <a:p>
            <a:r>
              <a:rPr lang="en-US"/>
              <a:t>There are several fullerene variants</a:t>
            </a:r>
          </a:p>
          <a:p>
            <a:pPr marL="0" indent="0">
              <a:buNone/>
            </a:pPr>
            <a:r>
              <a:rPr lang="en-US"/>
              <a:t>C</a:t>
            </a:r>
            <a:r>
              <a:rPr lang="en-US" baseline="-25000"/>
              <a:t>60</a:t>
            </a:r>
            <a:r>
              <a:rPr lang="en-US"/>
              <a:t>, C</a:t>
            </a:r>
            <a:r>
              <a:rPr lang="en-US" baseline="-25000"/>
              <a:t>70</a:t>
            </a:r>
            <a:r>
              <a:rPr lang="en-US"/>
              <a:t>, C</a:t>
            </a:r>
            <a:r>
              <a:rPr lang="en-US" baseline="-25000"/>
              <a:t>74</a:t>
            </a:r>
            <a:r>
              <a:rPr lang="en-US"/>
              <a:t>. </a:t>
            </a:r>
          </a:p>
          <a:p>
            <a:r>
              <a:rPr lang="en-US"/>
              <a:t>All of them have </a:t>
            </a:r>
            <a:r>
              <a:rPr lang="en-US" b="1"/>
              <a:t>exactly 12 pentagons </a:t>
            </a:r>
            <a:r>
              <a:rPr lang="en-US"/>
              <a:t>due to Euler’s rule</a:t>
            </a:r>
          </a:p>
          <a:p>
            <a:r>
              <a:rPr lang="en-US"/>
              <a:t>Whereas C</a:t>
            </a:r>
            <a:r>
              <a:rPr lang="en-US" baseline="-25000"/>
              <a:t>60</a:t>
            </a:r>
            <a:r>
              <a:rPr lang="en-US"/>
              <a:t> is highly symmetric; C</a:t>
            </a:r>
            <a:r>
              <a:rPr lang="en-US" baseline="-25000"/>
              <a:t>74</a:t>
            </a:r>
            <a:r>
              <a:rPr lang="en-US"/>
              <a:t> shows significant asymmetry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DC3DE-381C-4145-8549-E36300173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784" y="2721914"/>
            <a:ext cx="4177064" cy="3587304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4886DF9-35F1-415A-A54F-74BB69CEF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740" y="2721914"/>
            <a:ext cx="4555307" cy="3587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D3DA0-48D1-4498-9261-A85D765A8889}"/>
              </a:ext>
            </a:extLst>
          </p:cNvPr>
          <p:cNvSpPr txBox="1"/>
          <p:nvPr/>
        </p:nvSpPr>
        <p:spPr>
          <a:xfrm>
            <a:off x="5649311" y="6462474"/>
            <a:ext cx="41047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Drawn using </a:t>
            </a:r>
            <a:r>
              <a:rPr lang="en-US" err="1">
                <a:solidFill>
                  <a:srgbClr val="FF0000"/>
                </a:solidFill>
              </a:rPr>
              <a:t>Xtaldraw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36"/>
    </mc:Choice>
    <mc:Fallback xmlns="">
      <p:transition spd="slow" advTm="336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675ACB-77F5-4E0C-BD04-AC2418CAA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1" y="4258832"/>
            <a:ext cx="2599556" cy="17914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E1AC45-A3DE-4F2F-AEBA-27D2988C3274}"/>
                  </a:ext>
                </a:extLst>
              </p14:cNvPr>
              <p14:cNvContentPartPr/>
              <p14:nvPr/>
            </p14:nvContentPartPr>
            <p14:xfrm>
              <a:off x="9183569" y="35430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E1AC45-A3DE-4F2F-AEBA-27D2988C32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4569" y="353401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F8FCA6-0E1D-4323-B187-6BD23FBBF4BE}"/>
              </a:ext>
            </a:extLst>
          </p:cNvPr>
          <p:cNvSpPr txBox="1"/>
          <p:nvPr/>
        </p:nvSpPr>
        <p:spPr>
          <a:xfrm>
            <a:off x="1633927" y="334162"/>
            <a:ext cx="972057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cs typeface="Calibri"/>
              </a:rPr>
              <a:t>Crystal Structures and Electron Densities of Graphite 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2D9546BB-2397-4FBE-910E-B33966B91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938" y="4223350"/>
            <a:ext cx="3018303" cy="1862422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7B3E40B-ADD9-4BDA-8C1A-F37AE3BFC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640" y="2348411"/>
            <a:ext cx="3196987" cy="1421876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2D07C81-0B2B-4F2F-8A47-713C55752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0640" y="1027841"/>
            <a:ext cx="3194149" cy="13267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B3A0F5-F857-4FC7-B5A9-519673B5A5A3}"/>
              </a:ext>
            </a:extLst>
          </p:cNvPr>
          <p:cNvSpPr txBox="1"/>
          <p:nvPr/>
        </p:nvSpPr>
        <p:spPr>
          <a:xfrm>
            <a:off x="263066" y="1886817"/>
            <a:ext cx="76647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Hexagonal structures indicate carbon having trigonal planar geometry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Trigonal planar geometry --&gt; sp</a:t>
            </a:r>
            <a:r>
              <a:rPr lang="en-US" sz="2400" baseline="30000">
                <a:cs typeface="Calibri"/>
              </a:rPr>
              <a:t>2</a:t>
            </a:r>
            <a:r>
              <a:rPr lang="en-US" sz="2400">
                <a:cs typeface="Calibri"/>
              </a:rPr>
              <a:t> hybridization with sp</a:t>
            </a:r>
            <a:r>
              <a:rPr lang="en-US" sz="2400" baseline="30000">
                <a:cs typeface="Calibri"/>
              </a:rPr>
              <a:t>2</a:t>
            </a:r>
            <a:r>
              <a:rPr lang="en-US" sz="2400">
                <a:cs typeface="Calibri"/>
              </a:rPr>
              <a:t> orbitals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These sp</a:t>
            </a:r>
            <a:r>
              <a:rPr lang="en-US" sz="2400" baseline="30000">
                <a:cs typeface="Calibri"/>
              </a:rPr>
              <a:t>2</a:t>
            </a:r>
            <a:r>
              <a:rPr lang="en-US" sz="2400">
                <a:cs typeface="Calibri"/>
              </a:rPr>
              <a:t> orbitals can be seen pointing to the vertices of the 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058A3-5288-4EF7-A736-EBA8AEAD4BA6}"/>
              </a:ext>
            </a:extLst>
          </p:cNvPr>
          <p:cNvSpPr txBox="1"/>
          <p:nvPr/>
        </p:nvSpPr>
        <p:spPr>
          <a:xfrm>
            <a:off x="5855364" y="4155517"/>
            <a:ext cx="644434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>
                <a:cs typeface="Calibri"/>
              </a:rPr>
              <a:t>Electron densities show trigonal planar format of atoms in Graphite's ab-plane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Calibri"/>
              </a:rPr>
              <a:t>Sigma and pi bonds shown in the ab-plane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Calibri"/>
              </a:rPr>
              <a:t>Without hydrogen, strong C-C covalent network forms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Calibri"/>
              </a:rPr>
              <a:t>C=C double bonds and delocalization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Calibri"/>
              </a:rPr>
              <a:t>Van der Waal forces seen in out-of-plane bonding</a:t>
            </a:r>
          </a:p>
          <a:p>
            <a:pPr marL="342900" indent="-342900">
              <a:buFont typeface="Arial"/>
              <a:buChar char="•"/>
            </a:pPr>
            <a:endParaRPr lang="en-US" sz="220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617F5-7DE9-42B7-9E18-EBA1B85FE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55" y="254170"/>
            <a:ext cx="1362085" cy="1495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BC51C2-8C39-48C5-828C-8FB8AD3A551E}"/>
              </a:ext>
            </a:extLst>
          </p:cNvPr>
          <p:cNvSpPr txBox="1"/>
          <p:nvPr/>
        </p:nvSpPr>
        <p:spPr>
          <a:xfrm>
            <a:off x="736564" y="6283601"/>
            <a:ext cx="41047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Drawn using </a:t>
            </a:r>
            <a:r>
              <a:rPr lang="en-US" err="1">
                <a:solidFill>
                  <a:srgbClr val="FF0000"/>
                </a:solidFill>
              </a:rPr>
              <a:t>Xtaldraw</a:t>
            </a:r>
            <a:r>
              <a:rPr lang="en-US">
                <a:solidFill>
                  <a:srgbClr val="FF0000"/>
                </a:solidFill>
              </a:rPr>
              <a:t> and VESTA codes</a:t>
            </a:r>
          </a:p>
        </p:txBody>
      </p:sp>
    </p:spTree>
    <p:extLst>
      <p:ext uri="{BB962C8B-B14F-4D97-AF65-F5344CB8AC3E}">
        <p14:creationId xmlns:p14="http://schemas.microsoft.com/office/powerpoint/2010/main" val="8433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90"/>
    </mc:Choice>
    <mc:Fallback xmlns="">
      <p:transition spd="slow" advTm="954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E1AC45-A3DE-4F2F-AEBA-27D2988C3274}"/>
                  </a:ext>
                </a:extLst>
              </p14:cNvPr>
              <p14:cNvContentPartPr/>
              <p14:nvPr/>
            </p14:nvContentPartPr>
            <p14:xfrm>
              <a:off x="9183569" y="35430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E1AC45-A3DE-4F2F-AEBA-27D2988C32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74569" y="353401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F8FCA6-0E1D-4323-B187-6BD23FBBF4BE}"/>
              </a:ext>
            </a:extLst>
          </p:cNvPr>
          <p:cNvSpPr txBox="1"/>
          <p:nvPr/>
        </p:nvSpPr>
        <p:spPr>
          <a:xfrm>
            <a:off x="1773119" y="271914"/>
            <a:ext cx="9385153" cy="14753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cs typeface="Calibri"/>
              </a:rPr>
              <a:t>Electron Densities of Diamond and Fullerene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3A0F5-F857-4FC7-B5A9-519673B5A5A3}"/>
              </a:ext>
            </a:extLst>
          </p:cNvPr>
          <p:cNvSpPr txBox="1"/>
          <p:nvPr/>
        </p:nvSpPr>
        <p:spPr>
          <a:xfrm>
            <a:off x="266858" y="2169665"/>
            <a:ext cx="7664741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>
                <a:cs typeface="Calibri"/>
              </a:rPr>
              <a:t>Double bonds: hexagon-hexagon</a:t>
            </a:r>
          </a:p>
          <a:p>
            <a:pPr marL="342900" indent="-342900">
              <a:buFont typeface="Arial"/>
              <a:buChar char="•"/>
            </a:pPr>
            <a:r>
              <a:rPr lang="en-US" sz="2500">
                <a:cs typeface="Calibri"/>
              </a:rPr>
              <a:t>Single bonds: hexagon-pentagon</a:t>
            </a:r>
          </a:p>
          <a:p>
            <a:pPr marL="342900" indent="-342900">
              <a:buFont typeface="Arial"/>
              <a:buChar char="•"/>
            </a:pPr>
            <a:r>
              <a:rPr lang="en-US" sz="2500">
                <a:cs typeface="Calibri"/>
              </a:rPr>
              <a:t>Bonding creates alternating bond ring network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058A3-5288-4EF7-A736-EBA8AEAD4BA6}"/>
              </a:ext>
            </a:extLst>
          </p:cNvPr>
          <p:cNvSpPr txBox="1"/>
          <p:nvPr/>
        </p:nvSpPr>
        <p:spPr>
          <a:xfrm>
            <a:off x="5470177" y="4426502"/>
            <a:ext cx="644434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Electron density of fullerene indicates sp</a:t>
            </a:r>
            <a:r>
              <a:rPr lang="en-US" sz="2400" baseline="30000">
                <a:ea typeface="+mn-lt"/>
                <a:cs typeface="+mn-lt"/>
              </a:rPr>
              <a:t>2</a:t>
            </a:r>
            <a:r>
              <a:rPr lang="en-US" sz="2400">
                <a:ea typeface="+mn-lt"/>
                <a:cs typeface="+mn-lt"/>
              </a:rPr>
              <a:t> hybridization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Diamond has tetrahedral orientation seen with sp</a:t>
            </a:r>
            <a:r>
              <a:rPr lang="en-US" sz="2400" baseline="30000">
                <a:ea typeface="+mn-lt"/>
                <a:cs typeface="+mn-lt"/>
              </a:rPr>
              <a:t>3 </a:t>
            </a:r>
            <a:r>
              <a:rPr lang="en-US" sz="2400">
                <a:ea typeface="+mn-lt"/>
                <a:cs typeface="+mn-lt"/>
              </a:rPr>
              <a:t>bonding</a:t>
            </a:r>
            <a:endParaRPr lang="en-US"/>
          </a:p>
          <a:p>
            <a:pPr marL="285750" indent="-285750">
              <a:buFont typeface="Arial,Sans-Serif"/>
              <a:buChar char="•"/>
            </a:pP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cs typeface="Calibri"/>
            </a:endParaRPr>
          </a:p>
        </p:txBody>
      </p:sp>
      <p:pic>
        <p:nvPicPr>
          <p:cNvPr id="2" name="Picture 1" descr="A picture containing indoor, sitting, computer, black&#10;&#10;Description automatically generated">
            <a:extLst>
              <a:ext uri="{FF2B5EF4-FFF2-40B4-BE49-F238E27FC236}">
                <a16:creationId xmlns:a16="http://schemas.microsoft.com/office/drawing/2014/main" id="{2C765670-564F-4CB7-AF45-6C5C3196E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96" y="3906562"/>
            <a:ext cx="2379212" cy="2311443"/>
          </a:xfrm>
          <a:prstGeom prst="rect">
            <a:avLst/>
          </a:prstGeom>
        </p:spPr>
      </p:pic>
      <p:pic>
        <p:nvPicPr>
          <p:cNvPr id="3" name="Picture 2" descr="A picture containing colorful&#10;&#10;Description automatically generated">
            <a:extLst>
              <a:ext uri="{FF2B5EF4-FFF2-40B4-BE49-F238E27FC236}">
                <a16:creationId xmlns:a16="http://schemas.microsoft.com/office/drawing/2014/main" id="{1A2FE90C-C2B6-4964-AF7B-18A91BD5F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685" y="3906560"/>
            <a:ext cx="2354730" cy="2378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C4343-3D2D-4EEF-9341-7656C9217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773" y="3979516"/>
            <a:ext cx="176871" cy="2146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8FB0F-4C9D-4837-A286-83DD1306A9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2819" y="1288415"/>
            <a:ext cx="2253579" cy="2143580"/>
          </a:xfrm>
          <a:prstGeom prst="rect">
            <a:avLst/>
          </a:prstGeom>
        </p:spPr>
      </p:pic>
      <p:pic>
        <p:nvPicPr>
          <p:cNvPr id="10" name="Picture 9" descr="A picture containing text, accessory, bandage, band-aid&#10;&#10;Description automatically generated">
            <a:extLst>
              <a:ext uri="{FF2B5EF4-FFF2-40B4-BE49-F238E27FC236}">
                <a16:creationId xmlns:a16="http://schemas.microsoft.com/office/drawing/2014/main" id="{A3F324D7-C784-491C-BBFB-38F640E1A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55" y="254170"/>
            <a:ext cx="1362085" cy="1495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A7D436-2278-4A72-90B3-731E4BF9BF44}"/>
              </a:ext>
            </a:extLst>
          </p:cNvPr>
          <p:cNvSpPr txBox="1"/>
          <p:nvPr/>
        </p:nvSpPr>
        <p:spPr>
          <a:xfrm>
            <a:off x="7749705" y="5963338"/>
            <a:ext cx="410474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Drawn using </a:t>
            </a:r>
            <a:r>
              <a:rPr lang="en-US" err="1">
                <a:solidFill>
                  <a:srgbClr val="FF0000"/>
                </a:solidFill>
              </a:rPr>
              <a:t>Xtaldraw</a:t>
            </a:r>
            <a:r>
              <a:rPr lang="en-US">
                <a:solidFill>
                  <a:srgbClr val="FF0000"/>
                </a:solidFill>
              </a:rPr>
              <a:t> and VESTA codes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C39951-EA0A-4B35-90E3-EF5E9EC15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2079" y="1329567"/>
            <a:ext cx="2016913" cy="21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90"/>
    </mc:Choice>
    <mc:Fallback xmlns="">
      <p:transition spd="slow" advTm="954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63E0A-0C4B-4B75-850E-3DD6050281C8}"/>
              </a:ext>
            </a:extLst>
          </p:cNvPr>
          <p:cNvSpPr txBox="1"/>
          <p:nvPr/>
        </p:nvSpPr>
        <p:spPr>
          <a:xfrm>
            <a:off x="306769" y="1131861"/>
            <a:ext cx="48699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We use Vector Calculus to calculate bond length and angles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We converted Fractional coordinates to Cartesian coordinates and used the distance formula to calculate the nearest neighbor and next nearest neighbor bond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We used vector dot products to  calculate the bond angles.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EBBBC-27A8-4FC4-925B-A17A265A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720" y="604837"/>
            <a:ext cx="6916506" cy="574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AD5BC8-217B-4E6C-8C78-144F7F250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82" y="1828795"/>
            <a:ext cx="3086638" cy="1949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BAD72-9BB1-4E45-AE70-5E67B90FD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537" y="4749797"/>
            <a:ext cx="3471006" cy="15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546FC92ECC54EB3664885399F2975" ma:contentTypeVersion="12" ma:contentTypeDescription="Create a new document." ma:contentTypeScope="" ma:versionID="7abdf667d78db9b7a4c64cc51ae1ed2e">
  <xsd:schema xmlns:xsd="http://www.w3.org/2001/XMLSchema" xmlns:xs="http://www.w3.org/2001/XMLSchema" xmlns:p="http://schemas.microsoft.com/office/2006/metadata/properties" xmlns:ns2="f2e0cf95-ea92-4112-be85-6728660507a2" xmlns:ns3="f50f6695-b1ce-45fc-80ff-2d5aab59f5f2" targetNamespace="http://schemas.microsoft.com/office/2006/metadata/properties" ma:root="true" ma:fieldsID="f148184aa63939009e49b6a199628243" ns2:_="" ns3:_="">
    <xsd:import namespace="f2e0cf95-ea92-4112-be85-6728660507a2"/>
    <xsd:import namespace="f50f6695-b1ce-45fc-80ff-2d5aab59f5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0cf95-ea92-4112-be85-672866050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f6695-b1ce-45fc-80ff-2d5aab59f5f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C7316E-6BF9-4CB9-9737-3C0073603F9C}">
  <ds:schemaRefs>
    <ds:schemaRef ds:uri="521d3b2e-02f2-4ee6-9c78-ee338e7cb855"/>
    <ds:schemaRef ds:uri="9c5a6f6a-2aea-4f09-82d1-6dd56cbc53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02BB96-86DB-4A91-8019-AF57566A48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A5D78-D644-4B99-9F83-786578E2A4D1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Structure and Bonding of Diamond, Graphite and Fullerene </vt:lpstr>
      <vt:lpstr>PowerPoint Presentation</vt:lpstr>
      <vt:lpstr>PowerPoint Presentation</vt:lpstr>
      <vt:lpstr>Structure and Properties</vt:lpstr>
      <vt:lpstr>Fullerene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Bonding of Diamond, Graphite and Fullerene </dc:title>
  <dc:creator>Narayani Choudhury</dc:creator>
  <cp:revision>8</cp:revision>
  <dcterms:created xsi:type="dcterms:W3CDTF">2022-05-03T03:41:12Z</dcterms:created>
  <dcterms:modified xsi:type="dcterms:W3CDTF">2022-05-05T14:47:03Z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0x010100131546FC92ECC54EB3664885399F2975</vt:lpwstr>
  </property>
</Properties>
</file>