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403" r:id="rId5"/>
    <p:sldId id="404" r:id="rId6"/>
    <p:sldId id="405" r:id="rId7"/>
    <p:sldId id="406" r:id="rId8"/>
    <p:sldId id="407" r:id="rId9"/>
    <p:sldId id="408" r:id="rId10"/>
    <p:sldId id="409" r:id="rId11"/>
    <p:sldId id="425" r:id="rId12"/>
    <p:sldId id="421" r:id="rId13"/>
    <p:sldId id="422" r:id="rId14"/>
    <p:sldId id="423" r:id="rId15"/>
    <p:sldId id="410" r:id="rId16"/>
    <p:sldId id="411" r:id="rId17"/>
    <p:sldId id="412" r:id="rId18"/>
    <p:sldId id="413" r:id="rId19"/>
    <p:sldId id="414" r:id="rId20"/>
    <p:sldId id="415" r:id="rId21"/>
    <p:sldId id="416" r:id="rId22"/>
    <p:sldId id="417" r:id="rId23"/>
    <p:sldId id="418" r:id="rId24"/>
    <p:sldId id="419" r:id="rId25"/>
    <p:sldId id="42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C802CF-4177-A515-D429-C1620E042561}" name="Develle, Nicholas (Student)" initials="D(" userId="S::s-nicholas.develle@lwtech.edu::f29ad32b-a33b-4f3b-b6c2-216225abf1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D1C5F-6673-315C-249D-B830B1CEE63B}" v="13" dt="2022-05-05T06:33:35.882"/>
    <p1510:client id="{31BAC97B-EA6F-E2D9-06B6-9B4A3B9CA9FF}" v="38" dt="2022-05-05T13:14:56.991"/>
    <p1510:client id="{BD7DCC84-B851-6B2E-7962-DC90D03790D8}" v="2" dt="2022-05-05T13:16:32.478"/>
    <p1510:client id="{BE2E3EC2-39E7-B0C1-6B63-59F90C0D972F}" v="67" dt="2022-05-05T04:28:34.147"/>
    <p1510:client id="{C530CAA7-B196-43E2-910B-464F8DE95BEE}" v="72" dt="2022-05-05T03:52:50.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1"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2.xml.rels><?xml version="1.0" encoding="UTF-8" standalone="yes"?>
<Relationships xmlns="http://schemas.openxmlformats.org/package/2006/relationships"><Relationship Id="rId2" Type="http://schemas.openxmlformats.org/officeDocument/2006/relationships/hyperlink" Target="https://github.com/rameshputalapattu/jupyterexplore" TargetMode="External"/><Relationship Id="rId1" Type="http://schemas.openxmlformats.org/officeDocument/2006/relationships/hyperlink" Target="https://medium.com/@rameshputalapattu/jupyter-python-image-compression-and-svd-an-interactive-exploration-703c953e44f6"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2.xml.rels><?xml version="1.0" encoding="UTF-8" standalone="yes"?>
<Relationships xmlns="http://schemas.openxmlformats.org/package/2006/relationships"><Relationship Id="rId2" Type="http://schemas.openxmlformats.org/officeDocument/2006/relationships/hyperlink" Target="https://github.com/rameshputalapattu/jupyterexplore" TargetMode="External"/><Relationship Id="rId1" Type="http://schemas.openxmlformats.org/officeDocument/2006/relationships/hyperlink" Target="https://medium.com/@rameshputalapattu/jupyter-python-image-compression-and-svd-an-interactive-exploration-703c953e44f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E96E0-F3B5-46A1-B0CA-9FBFC2CB46C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3AB5054-A547-45A2-B5A6-C34D4B357D4C}">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This project elucidates the key role of mathematical modeling for computer vision applications</a:t>
          </a:r>
        </a:p>
      </dgm:t>
    </dgm:pt>
    <dgm:pt modelId="{08FA78F8-8C9D-4093-B37B-AD16568EB511}" type="parTrans" cxnId="{8DA46A36-604B-4D18-95B7-7680CC4109B4}">
      <dgm:prSet/>
      <dgm:spPr/>
      <dgm:t>
        <a:bodyPr/>
        <a:lstStyle/>
        <a:p>
          <a:endParaRPr lang="en-US"/>
        </a:p>
      </dgm:t>
    </dgm:pt>
    <dgm:pt modelId="{D1AAC60F-62B6-4966-AE4B-4733D665D72E}" type="sibTrans" cxnId="{8DA46A36-604B-4D18-95B7-7680CC4109B4}">
      <dgm:prSet/>
      <dgm:spPr/>
      <dgm:t>
        <a:bodyPr/>
        <a:lstStyle/>
        <a:p>
          <a:endParaRPr lang="en-US"/>
        </a:p>
      </dgm:t>
    </dgm:pt>
    <dgm:pt modelId="{5D36A80B-A2F3-4222-8BB8-C1F461F4602B}">
      <dgm:prSet custT="1"/>
      <dgm:spPr/>
      <dgm:t>
        <a:bodyPr/>
        <a:lstStyle/>
        <a:p>
          <a:pPr>
            <a:lnSpc>
              <a:spcPct val="100000"/>
            </a:lnSpc>
          </a:pPr>
          <a:r>
            <a:rPr lang="en-US" sz="1800" b="0" baseline="0" dirty="0">
              <a:latin typeface="Times New Roman" panose="02020603050405020304" pitchFamily="18" charset="0"/>
              <a:cs typeface="Times New Roman" panose="02020603050405020304" pitchFamily="18" charset="0"/>
            </a:rPr>
            <a:t>We employed vectorization in combination with  vector and scalar projections to illustrate optical Character recognition</a:t>
          </a:r>
          <a:r>
            <a:rPr lang="en-US" sz="1800" b="1" baseline="0" dirty="0">
              <a:latin typeface="Times New Roman" panose="02020603050405020304" pitchFamily="18" charset="0"/>
              <a:cs typeface="Times New Roman" panose="02020603050405020304" pitchFamily="18" charset="0"/>
            </a:rPr>
            <a:t>. </a:t>
          </a:r>
        </a:p>
      </dgm:t>
    </dgm:pt>
    <dgm:pt modelId="{11D537B5-F016-49C7-BB2B-911D09B446DF}" type="parTrans" cxnId="{318E9681-9ED6-4239-AB05-71DAC898B577}">
      <dgm:prSet/>
      <dgm:spPr/>
      <dgm:t>
        <a:bodyPr/>
        <a:lstStyle/>
        <a:p>
          <a:endParaRPr lang="en-US"/>
        </a:p>
      </dgm:t>
    </dgm:pt>
    <dgm:pt modelId="{417AB605-960A-4078-8DA2-D0E2A3061518}" type="sibTrans" cxnId="{318E9681-9ED6-4239-AB05-71DAC898B577}">
      <dgm:prSet/>
      <dgm:spPr/>
      <dgm:t>
        <a:bodyPr/>
        <a:lstStyle/>
        <a:p>
          <a:endParaRPr lang="en-US"/>
        </a:p>
      </dgm:t>
    </dgm:pt>
    <dgm:pt modelId="{9E2BA3EE-7A5A-4F7B-92F6-260E69ABED33}">
      <dgm:prSet custT="1"/>
      <dgm:spPr/>
      <dgm:t>
        <a:bodyPr/>
        <a:lstStyle/>
        <a:p>
          <a:pPr>
            <a:lnSpc>
              <a:spcPct val="100000"/>
            </a:lnSpc>
          </a:pPr>
          <a:r>
            <a:rPr lang="en-US" sz="1800" kern="1200" dirty="0">
              <a:latin typeface="Times New Roman" panose="02020603050405020304" pitchFamily="18" charset="0"/>
              <a:cs typeface="Times New Roman" panose="02020603050405020304" pitchFamily="18" charset="0"/>
            </a:rPr>
            <a:t>Singular value decomposition and PCA in combination </a:t>
          </a:r>
          <a:r>
            <a:rPr lang="en-US" sz="1800" kern="1200" baseline="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with</a:t>
          </a:r>
          <a:r>
            <a:rPr lang="en-US" sz="1800" kern="1200" dirty="0">
              <a:latin typeface="Times New Roman" panose="02020603050405020304" pitchFamily="18" charset="0"/>
              <a:cs typeface="Times New Roman" panose="02020603050405020304" pitchFamily="18" charset="0"/>
            </a:rPr>
            <a:t> Python are powerful techniques that enable image compression, encryption and image identification. </a:t>
          </a:r>
        </a:p>
      </dgm:t>
    </dgm:pt>
    <dgm:pt modelId="{A47D4CDA-F2CC-4DBD-AD6B-3B59A9549F5D}" type="parTrans" cxnId="{D7EA4558-9A3F-41ED-8B0E-8F69503F4F28}">
      <dgm:prSet/>
      <dgm:spPr/>
      <dgm:t>
        <a:bodyPr/>
        <a:lstStyle/>
        <a:p>
          <a:endParaRPr lang="en-US"/>
        </a:p>
      </dgm:t>
    </dgm:pt>
    <dgm:pt modelId="{58411317-A45A-417D-9563-31E8DFEA4D7D}" type="sibTrans" cxnId="{D7EA4558-9A3F-41ED-8B0E-8F69503F4F28}">
      <dgm:prSet/>
      <dgm:spPr/>
      <dgm:t>
        <a:bodyPr/>
        <a:lstStyle/>
        <a:p>
          <a:endParaRPr lang="en-US"/>
        </a:p>
      </dgm:t>
    </dgm:pt>
    <dgm:pt modelId="{A1B79697-5A0E-4162-AA93-E062175F327F}">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Python and </a:t>
          </a:r>
          <a:r>
            <a:rPr lang="en-US" sz="1800" dirty="0" err="1">
              <a:latin typeface="Times New Roman" panose="02020603050405020304" pitchFamily="18" charset="0"/>
              <a:cs typeface="Times New Roman" panose="02020603050405020304" pitchFamily="18" charset="0"/>
            </a:rPr>
            <a:t>Teserract</a:t>
          </a:r>
          <a:r>
            <a:rPr lang="en-US" sz="1800" dirty="0">
              <a:latin typeface="Times New Roman" panose="02020603050405020304" pitchFamily="18" charset="0"/>
              <a:cs typeface="Times New Roman" panose="02020603050405020304" pitchFamily="18" charset="0"/>
            </a:rPr>
            <a:t> tools are very powerful for optical Character recognition. These techniques employ sophisticated mathematical methods for processing computer vision data.</a:t>
          </a:r>
        </a:p>
      </dgm:t>
    </dgm:pt>
    <dgm:pt modelId="{BD5AF7E0-F46B-4F9D-8DC5-B3C9435F397B}" type="parTrans" cxnId="{70F06C08-7B7F-40DA-99C9-3A0A61933149}">
      <dgm:prSet/>
      <dgm:spPr/>
      <dgm:t>
        <a:bodyPr/>
        <a:lstStyle/>
        <a:p>
          <a:endParaRPr lang="en-US"/>
        </a:p>
      </dgm:t>
    </dgm:pt>
    <dgm:pt modelId="{18F688CF-CAA6-46B9-AD88-F44584C103F3}" type="sibTrans" cxnId="{70F06C08-7B7F-40DA-99C9-3A0A61933149}">
      <dgm:prSet/>
      <dgm:spPr/>
      <dgm:t>
        <a:bodyPr/>
        <a:lstStyle/>
        <a:p>
          <a:endParaRPr lang="en-US"/>
        </a:p>
      </dgm:t>
    </dgm:pt>
    <dgm:pt modelId="{98960760-C307-4E8F-B8BE-16ABDCA73983}" type="pres">
      <dgm:prSet presAssocID="{2CAE96E0-F3B5-46A1-B0CA-9FBFC2CB46C9}" presName="root" presStyleCnt="0">
        <dgm:presLayoutVars>
          <dgm:dir/>
          <dgm:resizeHandles val="exact"/>
        </dgm:presLayoutVars>
      </dgm:prSet>
      <dgm:spPr/>
    </dgm:pt>
    <dgm:pt modelId="{A2EFFD9B-819E-4058-88E0-D746752ADE5E}" type="pres">
      <dgm:prSet presAssocID="{83AB5054-A547-45A2-B5A6-C34D4B357D4C}" presName="compNode" presStyleCnt="0"/>
      <dgm:spPr/>
    </dgm:pt>
    <dgm:pt modelId="{B6C334B2-EA93-4BF7-B47B-D41C20FBCAEC}" type="pres">
      <dgm:prSet presAssocID="{83AB5054-A547-45A2-B5A6-C34D4B357D4C}" presName="iconRect" presStyleLbl="node1" presStyleIdx="0" presStyleCnt="4" custLinFactY="-16111" custLinFactNeighborX="-90668"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mputer"/>
        </a:ext>
      </dgm:extLst>
    </dgm:pt>
    <dgm:pt modelId="{6789C1FD-8E25-4340-AFD5-7C527124B3AE}" type="pres">
      <dgm:prSet presAssocID="{83AB5054-A547-45A2-B5A6-C34D4B357D4C}" presName="spaceRect" presStyleCnt="0"/>
      <dgm:spPr/>
    </dgm:pt>
    <dgm:pt modelId="{72ADAF4C-95CB-4C1B-9BEC-8CE1CEAC1601}" type="pres">
      <dgm:prSet presAssocID="{83AB5054-A547-45A2-B5A6-C34D4B357D4C}" presName="textRect" presStyleLbl="revTx" presStyleIdx="0" presStyleCnt="4" custLinFactNeighborX="-40675" custLinFactNeighborY="-63266">
        <dgm:presLayoutVars>
          <dgm:chMax val="1"/>
          <dgm:chPref val="1"/>
        </dgm:presLayoutVars>
      </dgm:prSet>
      <dgm:spPr/>
    </dgm:pt>
    <dgm:pt modelId="{5AAFE59C-ACBA-4378-9E70-7036A4F5CFA0}" type="pres">
      <dgm:prSet presAssocID="{D1AAC60F-62B6-4966-AE4B-4733D665D72E}" presName="sibTrans" presStyleCnt="0"/>
      <dgm:spPr/>
    </dgm:pt>
    <dgm:pt modelId="{490AC7D9-8EBB-40DD-A178-7D545779B88C}" type="pres">
      <dgm:prSet presAssocID="{5D36A80B-A2F3-4222-8BB8-C1F461F4602B}" presName="compNode" presStyleCnt="0"/>
      <dgm:spPr/>
    </dgm:pt>
    <dgm:pt modelId="{93F9636C-355A-4F5C-AAF9-23CB3C488DA0}" type="pres">
      <dgm:prSet presAssocID="{5D36A80B-A2F3-4222-8BB8-C1F461F4602B}" presName="iconRect" presStyleLbl="node1" presStyleIdx="1" presStyleCnt="4" custAng="0" custLinFactY="-25432" custLinFactNeighborX="-49962"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46758C07-1148-461A-9371-B52614B40CF8}" type="pres">
      <dgm:prSet presAssocID="{5D36A80B-A2F3-4222-8BB8-C1F461F4602B}" presName="spaceRect" presStyleCnt="0"/>
      <dgm:spPr/>
    </dgm:pt>
    <dgm:pt modelId="{085EAB30-60F0-4821-835E-752A253DCE40}" type="pres">
      <dgm:prSet presAssocID="{5D36A80B-A2F3-4222-8BB8-C1F461F4602B}" presName="textRect" presStyleLbl="revTx" presStyleIdx="1" presStyleCnt="4" custScaleY="77663" custLinFactY="-20577" custLinFactNeighborX="-22391" custLinFactNeighborY="-100000">
        <dgm:presLayoutVars>
          <dgm:chMax val="1"/>
          <dgm:chPref val="1"/>
        </dgm:presLayoutVars>
      </dgm:prSet>
      <dgm:spPr/>
    </dgm:pt>
    <dgm:pt modelId="{F3FB3BA7-3474-433C-8C13-0204C7EEE0D9}" type="pres">
      <dgm:prSet presAssocID="{417AB605-960A-4078-8DA2-D0E2A3061518}" presName="sibTrans" presStyleCnt="0"/>
      <dgm:spPr/>
    </dgm:pt>
    <dgm:pt modelId="{372679B5-8AAE-4EEB-9275-7D2464F1CCF1}" type="pres">
      <dgm:prSet presAssocID="{9E2BA3EE-7A5A-4F7B-92F6-260E69ABED33}" presName="compNode" presStyleCnt="0"/>
      <dgm:spPr/>
    </dgm:pt>
    <dgm:pt modelId="{D0F7BEA6-A012-4E47-AB84-2927ECB3B161}" type="pres">
      <dgm:prSet presAssocID="{9E2BA3EE-7A5A-4F7B-92F6-260E69ABED33}" presName="iconRect" presStyleLbl="node1" presStyleIdx="2" presStyleCnt="4" custLinFactY="-8562" custLinFactNeighborX="12413"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C87BC77C-B61E-43D8-9AEE-A0BD44527485}" type="pres">
      <dgm:prSet presAssocID="{9E2BA3EE-7A5A-4F7B-92F6-260E69ABED33}" presName="spaceRect" presStyleCnt="0"/>
      <dgm:spPr/>
    </dgm:pt>
    <dgm:pt modelId="{F84AA58C-2EE8-405E-902C-B1B9729C94B7}" type="pres">
      <dgm:prSet presAssocID="{9E2BA3EE-7A5A-4F7B-92F6-260E69ABED33}" presName="textRect" presStyleLbl="revTx" presStyleIdx="2" presStyleCnt="4" custLinFactNeighborX="6362" custLinFactNeighborY="-63801">
        <dgm:presLayoutVars>
          <dgm:chMax val="1"/>
          <dgm:chPref val="1"/>
        </dgm:presLayoutVars>
      </dgm:prSet>
      <dgm:spPr/>
    </dgm:pt>
    <dgm:pt modelId="{846059FF-2CE1-488F-88DB-50AE9DDC8645}" type="pres">
      <dgm:prSet presAssocID="{58411317-A45A-417D-9563-31E8DFEA4D7D}" presName="sibTrans" presStyleCnt="0"/>
      <dgm:spPr/>
    </dgm:pt>
    <dgm:pt modelId="{12404461-0F7E-4B82-8E7E-87EA235C9D79}" type="pres">
      <dgm:prSet presAssocID="{A1B79697-5A0E-4162-AA93-E062175F327F}" presName="compNode" presStyleCnt="0"/>
      <dgm:spPr/>
    </dgm:pt>
    <dgm:pt modelId="{673F4334-1627-4362-AB7A-79F6B95FE19C}" type="pres">
      <dgm:prSet presAssocID="{A1B79697-5A0E-4162-AA93-E062175F327F}" presName="iconRect" presStyleLbl="node1" presStyleIdx="3" presStyleCnt="4" custLinFactY="-13886" custLinFactNeighborX="97360"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grammer"/>
        </a:ext>
      </dgm:extLst>
    </dgm:pt>
    <dgm:pt modelId="{27ABC7FB-269D-493F-BA7D-32AB8EEC37EA}" type="pres">
      <dgm:prSet presAssocID="{A1B79697-5A0E-4162-AA93-E062175F327F}" presName="spaceRect" presStyleCnt="0"/>
      <dgm:spPr/>
    </dgm:pt>
    <dgm:pt modelId="{6C43554C-E0CE-4F92-AB1E-7EE6C2D7B1BA}" type="pres">
      <dgm:prSet presAssocID="{A1B79697-5A0E-4162-AA93-E062175F327F}" presName="textRect" presStyleLbl="revTx" presStyleIdx="3" presStyleCnt="4" custLinFactNeighborX="45329" custLinFactNeighborY="-65244">
        <dgm:presLayoutVars>
          <dgm:chMax val="1"/>
          <dgm:chPref val="1"/>
        </dgm:presLayoutVars>
      </dgm:prSet>
      <dgm:spPr/>
    </dgm:pt>
  </dgm:ptLst>
  <dgm:cxnLst>
    <dgm:cxn modelId="{70F06C08-7B7F-40DA-99C9-3A0A61933149}" srcId="{2CAE96E0-F3B5-46A1-B0CA-9FBFC2CB46C9}" destId="{A1B79697-5A0E-4162-AA93-E062175F327F}" srcOrd="3" destOrd="0" parTransId="{BD5AF7E0-F46B-4F9D-8DC5-B3C9435F397B}" sibTransId="{18F688CF-CAA6-46B9-AD88-F44584C103F3}"/>
    <dgm:cxn modelId="{16D2EB20-C1CA-4AB6-B0DB-EED490A94EF5}" type="presOf" srcId="{5D36A80B-A2F3-4222-8BB8-C1F461F4602B}" destId="{085EAB30-60F0-4821-835E-752A253DCE40}" srcOrd="0" destOrd="0" presId="urn:microsoft.com/office/officeart/2018/2/layout/IconLabelList"/>
    <dgm:cxn modelId="{DEB5512C-66C1-428B-B4FC-8BEB030FA1CD}" type="presOf" srcId="{83AB5054-A547-45A2-B5A6-C34D4B357D4C}" destId="{72ADAF4C-95CB-4C1B-9BEC-8CE1CEAC1601}" srcOrd="0" destOrd="0" presId="urn:microsoft.com/office/officeart/2018/2/layout/IconLabelList"/>
    <dgm:cxn modelId="{8DA46A36-604B-4D18-95B7-7680CC4109B4}" srcId="{2CAE96E0-F3B5-46A1-B0CA-9FBFC2CB46C9}" destId="{83AB5054-A547-45A2-B5A6-C34D4B357D4C}" srcOrd="0" destOrd="0" parTransId="{08FA78F8-8C9D-4093-B37B-AD16568EB511}" sibTransId="{D1AAC60F-62B6-4966-AE4B-4733D665D72E}"/>
    <dgm:cxn modelId="{03283D44-39F9-4508-9380-97E16B7ACF10}" type="presOf" srcId="{9E2BA3EE-7A5A-4F7B-92F6-260E69ABED33}" destId="{F84AA58C-2EE8-405E-902C-B1B9729C94B7}" srcOrd="0" destOrd="0" presId="urn:microsoft.com/office/officeart/2018/2/layout/IconLabelList"/>
    <dgm:cxn modelId="{D7EA4558-9A3F-41ED-8B0E-8F69503F4F28}" srcId="{2CAE96E0-F3B5-46A1-B0CA-9FBFC2CB46C9}" destId="{9E2BA3EE-7A5A-4F7B-92F6-260E69ABED33}" srcOrd="2" destOrd="0" parTransId="{A47D4CDA-F2CC-4DBD-AD6B-3B59A9549F5D}" sibTransId="{58411317-A45A-417D-9563-31E8DFEA4D7D}"/>
    <dgm:cxn modelId="{318E9681-9ED6-4239-AB05-71DAC898B577}" srcId="{2CAE96E0-F3B5-46A1-B0CA-9FBFC2CB46C9}" destId="{5D36A80B-A2F3-4222-8BB8-C1F461F4602B}" srcOrd="1" destOrd="0" parTransId="{11D537B5-F016-49C7-BB2B-911D09B446DF}" sibTransId="{417AB605-960A-4078-8DA2-D0E2A3061518}"/>
    <dgm:cxn modelId="{AB398CA7-3EB4-4903-BEAC-945A36919F79}" type="presOf" srcId="{2CAE96E0-F3B5-46A1-B0CA-9FBFC2CB46C9}" destId="{98960760-C307-4E8F-B8BE-16ABDCA73983}" srcOrd="0" destOrd="0" presId="urn:microsoft.com/office/officeart/2018/2/layout/IconLabelList"/>
    <dgm:cxn modelId="{99A781CE-DD89-4A0F-8516-F0D233DDEA5E}" type="presOf" srcId="{A1B79697-5A0E-4162-AA93-E062175F327F}" destId="{6C43554C-E0CE-4F92-AB1E-7EE6C2D7B1BA}" srcOrd="0" destOrd="0" presId="urn:microsoft.com/office/officeart/2018/2/layout/IconLabelList"/>
    <dgm:cxn modelId="{C84BAC58-867F-4786-9BC5-6EE688E0F530}" type="presParOf" srcId="{98960760-C307-4E8F-B8BE-16ABDCA73983}" destId="{A2EFFD9B-819E-4058-88E0-D746752ADE5E}" srcOrd="0" destOrd="0" presId="urn:microsoft.com/office/officeart/2018/2/layout/IconLabelList"/>
    <dgm:cxn modelId="{F171FF4D-FE02-487C-97E9-0E7CB0085BE2}" type="presParOf" srcId="{A2EFFD9B-819E-4058-88E0-D746752ADE5E}" destId="{B6C334B2-EA93-4BF7-B47B-D41C20FBCAEC}" srcOrd="0" destOrd="0" presId="urn:microsoft.com/office/officeart/2018/2/layout/IconLabelList"/>
    <dgm:cxn modelId="{76061280-D4A3-45AF-98A5-638D276A6B5C}" type="presParOf" srcId="{A2EFFD9B-819E-4058-88E0-D746752ADE5E}" destId="{6789C1FD-8E25-4340-AFD5-7C527124B3AE}" srcOrd="1" destOrd="0" presId="urn:microsoft.com/office/officeart/2018/2/layout/IconLabelList"/>
    <dgm:cxn modelId="{8B8A01FE-5E8B-427B-8AF7-BEC9DB6A1016}" type="presParOf" srcId="{A2EFFD9B-819E-4058-88E0-D746752ADE5E}" destId="{72ADAF4C-95CB-4C1B-9BEC-8CE1CEAC1601}" srcOrd="2" destOrd="0" presId="urn:microsoft.com/office/officeart/2018/2/layout/IconLabelList"/>
    <dgm:cxn modelId="{CAC3B219-4618-4A79-8206-957C8982543E}" type="presParOf" srcId="{98960760-C307-4E8F-B8BE-16ABDCA73983}" destId="{5AAFE59C-ACBA-4378-9E70-7036A4F5CFA0}" srcOrd="1" destOrd="0" presId="urn:microsoft.com/office/officeart/2018/2/layout/IconLabelList"/>
    <dgm:cxn modelId="{D5019B77-5192-4F8E-BA46-7FFCDACFC3C4}" type="presParOf" srcId="{98960760-C307-4E8F-B8BE-16ABDCA73983}" destId="{490AC7D9-8EBB-40DD-A178-7D545779B88C}" srcOrd="2" destOrd="0" presId="urn:microsoft.com/office/officeart/2018/2/layout/IconLabelList"/>
    <dgm:cxn modelId="{FD3F9123-45E3-4168-9D0E-8552365FC293}" type="presParOf" srcId="{490AC7D9-8EBB-40DD-A178-7D545779B88C}" destId="{93F9636C-355A-4F5C-AAF9-23CB3C488DA0}" srcOrd="0" destOrd="0" presId="urn:microsoft.com/office/officeart/2018/2/layout/IconLabelList"/>
    <dgm:cxn modelId="{9654889D-C2B2-4C79-8A71-875036C2C8AC}" type="presParOf" srcId="{490AC7D9-8EBB-40DD-A178-7D545779B88C}" destId="{46758C07-1148-461A-9371-B52614B40CF8}" srcOrd="1" destOrd="0" presId="urn:microsoft.com/office/officeart/2018/2/layout/IconLabelList"/>
    <dgm:cxn modelId="{E0E94B65-886B-460E-8151-AA5B72E69E44}" type="presParOf" srcId="{490AC7D9-8EBB-40DD-A178-7D545779B88C}" destId="{085EAB30-60F0-4821-835E-752A253DCE40}" srcOrd="2" destOrd="0" presId="urn:microsoft.com/office/officeart/2018/2/layout/IconLabelList"/>
    <dgm:cxn modelId="{F4D12E2A-CB93-40AE-88D3-D95C3BAD8E9F}" type="presParOf" srcId="{98960760-C307-4E8F-B8BE-16ABDCA73983}" destId="{F3FB3BA7-3474-433C-8C13-0204C7EEE0D9}" srcOrd="3" destOrd="0" presId="urn:microsoft.com/office/officeart/2018/2/layout/IconLabelList"/>
    <dgm:cxn modelId="{D85368CC-B646-4C42-AC81-91F5FC198460}" type="presParOf" srcId="{98960760-C307-4E8F-B8BE-16ABDCA73983}" destId="{372679B5-8AAE-4EEB-9275-7D2464F1CCF1}" srcOrd="4" destOrd="0" presId="urn:microsoft.com/office/officeart/2018/2/layout/IconLabelList"/>
    <dgm:cxn modelId="{3ADC9926-E0B1-4852-B37D-5AA5C572A7E0}" type="presParOf" srcId="{372679B5-8AAE-4EEB-9275-7D2464F1CCF1}" destId="{D0F7BEA6-A012-4E47-AB84-2927ECB3B161}" srcOrd="0" destOrd="0" presId="urn:microsoft.com/office/officeart/2018/2/layout/IconLabelList"/>
    <dgm:cxn modelId="{68D1CDBF-B33F-4F32-B748-294A49EB3255}" type="presParOf" srcId="{372679B5-8AAE-4EEB-9275-7D2464F1CCF1}" destId="{C87BC77C-B61E-43D8-9AEE-A0BD44527485}" srcOrd="1" destOrd="0" presId="urn:microsoft.com/office/officeart/2018/2/layout/IconLabelList"/>
    <dgm:cxn modelId="{E636A0E4-C4C3-4AF2-8A18-C7FAC8C97A98}" type="presParOf" srcId="{372679B5-8AAE-4EEB-9275-7D2464F1CCF1}" destId="{F84AA58C-2EE8-405E-902C-B1B9729C94B7}" srcOrd="2" destOrd="0" presId="urn:microsoft.com/office/officeart/2018/2/layout/IconLabelList"/>
    <dgm:cxn modelId="{41E342F7-4716-488F-8F6D-13452CB0E332}" type="presParOf" srcId="{98960760-C307-4E8F-B8BE-16ABDCA73983}" destId="{846059FF-2CE1-488F-88DB-50AE9DDC8645}" srcOrd="5" destOrd="0" presId="urn:microsoft.com/office/officeart/2018/2/layout/IconLabelList"/>
    <dgm:cxn modelId="{939F1DCB-D792-4723-840E-2512E3E4704A}" type="presParOf" srcId="{98960760-C307-4E8F-B8BE-16ABDCA73983}" destId="{12404461-0F7E-4B82-8E7E-87EA235C9D79}" srcOrd="6" destOrd="0" presId="urn:microsoft.com/office/officeart/2018/2/layout/IconLabelList"/>
    <dgm:cxn modelId="{401F6F03-E755-46E5-9939-177F38E277AC}" type="presParOf" srcId="{12404461-0F7E-4B82-8E7E-87EA235C9D79}" destId="{673F4334-1627-4362-AB7A-79F6B95FE19C}" srcOrd="0" destOrd="0" presId="urn:microsoft.com/office/officeart/2018/2/layout/IconLabelList"/>
    <dgm:cxn modelId="{6F7B9545-4A93-426F-9875-D1285A21D54D}" type="presParOf" srcId="{12404461-0F7E-4B82-8E7E-87EA235C9D79}" destId="{27ABC7FB-269D-493F-BA7D-32AB8EEC37EA}" srcOrd="1" destOrd="0" presId="urn:microsoft.com/office/officeart/2018/2/layout/IconLabelList"/>
    <dgm:cxn modelId="{86D6F439-DE1F-49C2-B116-193690CD8C1B}" type="presParOf" srcId="{12404461-0F7E-4B82-8E7E-87EA235C9D79}" destId="{6C43554C-E0CE-4F92-AB1E-7EE6C2D7B1B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72621-5754-4F26-911E-39006107240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E507BBA-23A5-4649-9D70-2D274D7A9C07}">
      <dgm:prSet custT="1"/>
      <dgm:spPr/>
      <dgm:t>
        <a:bodyPr/>
        <a:lstStyle/>
        <a:p>
          <a:r>
            <a:rPr lang="en-US" sz="2800" dirty="0">
              <a:latin typeface="+mn-lt"/>
              <a:cs typeface="Times New Roman" panose="02020603050405020304" pitchFamily="18" charset="0"/>
              <a:hlinkClick xmlns:r="http://schemas.openxmlformats.org/officeDocument/2006/relationships" r:id="rId1"/>
            </a:rPr>
            <a:t>https://medium.com/@rameshputalapattu/jupyter-python-image-compression-and-svd-an-interactive-exploration-703c953e44f6</a:t>
          </a:r>
          <a:endParaRPr lang="en-US" sz="2800" dirty="0">
            <a:latin typeface="+mn-lt"/>
            <a:cs typeface="Times New Roman" panose="02020603050405020304" pitchFamily="18" charset="0"/>
          </a:endParaRPr>
        </a:p>
      </dgm:t>
    </dgm:pt>
    <dgm:pt modelId="{CC5BDCF7-A13F-4263-93EB-BB8F58BAE04D}" type="parTrans" cxnId="{FECA3A2F-F291-45F7-AB36-FDF9A215B44E}">
      <dgm:prSet/>
      <dgm:spPr/>
      <dgm:t>
        <a:bodyPr/>
        <a:lstStyle/>
        <a:p>
          <a:endParaRPr lang="en-US"/>
        </a:p>
      </dgm:t>
    </dgm:pt>
    <dgm:pt modelId="{9D48DD90-5FB9-4F0C-9C16-FA5BFA6D366A}" type="sibTrans" cxnId="{FECA3A2F-F291-45F7-AB36-FDF9A215B44E}">
      <dgm:prSet/>
      <dgm:spPr/>
      <dgm:t>
        <a:bodyPr/>
        <a:lstStyle/>
        <a:p>
          <a:endParaRPr lang="en-US"/>
        </a:p>
      </dgm:t>
    </dgm:pt>
    <dgm:pt modelId="{E169B54A-7740-44FA-9BCD-C3A9A3902357}">
      <dgm:prSet custT="1"/>
      <dgm:spPr/>
      <dgm:t>
        <a:bodyPr/>
        <a:lstStyle/>
        <a:p>
          <a:r>
            <a:rPr lang="en-US" sz="2800" i="0">
              <a:latin typeface="+mn-lt"/>
              <a:cs typeface="Times New Roman" panose="02020603050405020304" pitchFamily="18" charset="0"/>
              <a:hlinkClick xmlns:r="http://schemas.openxmlformats.org/officeDocument/2006/relationships" r:id="rId2"/>
            </a:rPr>
            <a:t>https://</a:t>
          </a:r>
          <a:r>
            <a:rPr lang="en-US" sz="2800" i="0" err="1">
              <a:latin typeface="+mn-lt"/>
              <a:cs typeface="Times New Roman" panose="02020603050405020304" pitchFamily="18" charset="0"/>
              <a:hlinkClick xmlns:r="http://schemas.openxmlformats.org/officeDocument/2006/relationships" r:id="rId2"/>
            </a:rPr>
            <a:t>github.com</a:t>
          </a:r>
          <a:r>
            <a:rPr lang="en-US" sz="2800" i="0">
              <a:latin typeface="+mn-lt"/>
              <a:cs typeface="Times New Roman" panose="02020603050405020304" pitchFamily="18" charset="0"/>
              <a:hlinkClick xmlns:r="http://schemas.openxmlformats.org/officeDocument/2006/relationships" r:id="rId2"/>
            </a:rPr>
            <a:t>/</a:t>
          </a:r>
          <a:r>
            <a:rPr lang="en-US" sz="2800" i="0" err="1">
              <a:latin typeface="+mn-lt"/>
              <a:cs typeface="Times New Roman" panose="02020603050405020304" pitchFamily="18" charset="0"/>
              <a:hlinkClick xmlns:r="http://schemas.openxmlformats.org/officeDocument/2006/relationships" r:id="rId2"/>
            </a:rPr>
            <a:t>rameshputalapattu</a:t>
          </a:r>
          <a:r>
            <a:rPr lang="en-US" sz="2800" i="0">
              <a:latin typeface="+mn-lt"/>
              <a:cs typeface="Times New Roman" panose="02020603050405020304" pitchFamily="18" charset="0"/>
              <a:hlinkClick xmlns:r="http://schemas.openxmlformats.org/officeDocument/2006/relationships" r:id="rId2"/>
            </a:rPr>
            <a:t>/</a:t>
          </a:r>
          <a:r>
            <a:rPr lang="en-US" sz="2800" i="0" err="1">
              <a:latin typeface="+mn-lt"/>
              <a:cs typeface="Times New Roman" panose="02020603050405020304" pitchFamily="18" charset="0"/>
              <a:hlinkClick xmlns:r="http://schemas.openxmlformats.org/officeDocument/2006/relationships" r:id="rId2"/>
            </a:rPr>
            <a:t>jupyterexplore</a:t>
          </a:r>
          <a:endParaRPr lang="en-US" sz="2800" i="0">
            <a:latin typeface="+mn-lt"/>
            <a:cs typeface="Times New Roman" panose="02020603050405020304" pitchFamily="18" charset="0"/>
          </a:endParaRPr>
        </a:p>
      </dgm:t>
    </dgm:pt>
    <dgm:pt modelId="{AFB01F3D-96EA-4A27-98E8-D825DBC1F9A2}" type="parTrans" cxnId="{8096E1E5-1DAE-4D95-821B-8F768E36B149}">
      <dgm:prSet/>
      <dgm:spPr/>
      <dgm:t>
        <a:bodyPr/>
        <a:lstStyle/>
        <a:p>
          <a:endParaRPr lang="en-US"/>
        </a:p>
      </dgm:t>
    </dgm:pt>
    <dgm:pt modelId="{CF3C341A-A56E-4000-912B-4C48B8AEBF87}" type="sibTrans" cxnId="{8096E1E5-1DAE-4D95-821B-8F768E36B149}">
      <dgm:prSet/>
      <dgm:spPr/>
      <dgm:t>
        <a:bodyPr/>
        <a:lstStyle/>
        <a:p>
          <a:endParaRPr lang="en-US"/>
        </a:p>
      </dgm:t>
    </dgm:pt>
    <dgm:pt modelId="{FC0DF81A-BB32-488B-841D-09338F9C392E}" type="pres">
      <dgm:prSet presAssocID="{31672621-5754-4F26-911E-39006107240B}" presName="hierChild1" presStyleCnt="0">
        <dgm:presLayoutVars>
          <dgm:chPref val="1"/>
          <dgm:dir/>
          <dgm:animOne val="branch"/>
          <dgm:animLvl val="lvl"/>
          <dgm:resizeHandles/>
        </dgm:presLayoutVars>
      </dgm:prSet>
      <dgm:spPr/>
    </dgm:pt>
    <dgm:pt modelId="{A83D46E7-75DD-427F-AB57-B99246DF1D67}" type="pres">
      <dgm:prSet presAssocID="{4E507BBA-23A5-4649-9D70-2D274D7A9C07}" presName="hierRoot1" presStyleCnt="0"/>
      <dgm:spPr/>
    </dgm:pt>
    <dgm:pt modelId="{2B42C247-9FDF-4A60-BD6D-636913DC54BE}" type="pres">
      <dgm:prSet presAssocID="{4E507BBA-23A5-4649-9D70-2D274D7A9C07}" presName="composite" presStyleCnt="0"/>
      <dgm:spPr/>
    </dgm:pt>
    <dgm:pt modelId="{FA4AF9E1-DE16-4460-8596-D808A18D620D}" type="pres">
      <dgm:prSet presAssocID="{4E507BBA-23A5-4649-9D70-2D274D7A9C07}" presName="background" presStyleLbl="node0" presStyleIdx="0" presStyleCnt="2"/>
      <dgm:spPr/>
    </dgm:pt>
    <dgm:pt modelId="{DEDD9712-929E-477D-88A4-467E895B52C8}" type="pres">
      <dgm:prSet presAssocID="{4E507BBA-23A5-4649-9D70-2D274D7A9C07}" presName="text" presStyleLbl="fgAcc0" presStyleIdx="0" presStyleCnt="2" custScaleX="73328" custScaleY="50403" custLinFactNeighborX="-5533" custLinFactNeighborY="-46683">
        <dgm:presLayoutVars>
          <dgm:chPref val="3"/>
        </dgm:presLayoutVars>
      </dgm:prSet>
      <dgm:spPr/>
    </dgm:pt>
    <dgm:pt modelId="{5BB18063-D25D-4A41-8F7B-66CC808D2C18}" type="pres">
      <dgm:prSet presAssocID="{4E507BBA-23A5-4649-9D70-2D274D7A9C07}" presName="hierChild2" presStyleCnt="0"/>
      <dgm:spPr/>
    </dgm:pt>
    <dgm:pt modelId="{30DABF35-13BF-4E19-902A-291B098ACA53}" type="pres">
      <dgm:prSet presAssocID="{E169B54A-7740-44FA-9BCD-C3A9A3902357}" presName="hierRoot1" presStyleCnt="0"/>
      <dgm:spPr/>
    </dgm:pt>
    <dgm:pt modelId="{0656222B-CBF3-4252-8EDE-8EDD796D513D}" type="pres">
      <dgm:prSet presAssocID="{E169B54A-7740-44FA-9BCD-C3A9A3902357}" presName="composite" presStyleCnt="0"/>
      <dgm:spPr/>
    </dgm:pt>
    <dgm:pt modelId="{ED5C5459-1D83-4365-A905-CE2214B7BDD9}" type="pres">
      <dgm:prSet presAssocID="{E169B54A-7740-44FA-9BCD-C3A9A3902357}" presName="background" presStyleLbl="node0" presStyleIdx="1" presStyleCnt="2"/>
      <dgm:spPr/>
    </dgm:pt>
    <dgm:pt modelId="{1714CEFA-A119-4607-B22D-3F2200C38AB1}" type="pres">
      <dgm:prSet presAssocID="{E169B54A-7740-44FA-9BCD-C3A9A3902357}" presName="text" presStyleLbl="fgAcc0" presStyleIdx="1" presStyleCnt="2" custScaleX="72507" custScaleY="33884" custLinFactNeighborX="-11499" custLinFactNeighborY="-22950">
        <dgm:presLayoutVars>
          <dgm:chPref val="3"/>
        </dgm:presLayoutVars>
      </dgm:prSet>
      <dgm:spPr/>
    </dgm:pt>
    <dgm:pt modelId="{7EC5A0F0-1189-4100-B26D-6A86B9654549}" type="pres">
      <dgm:prSet presAssocID="{E169B54A-7740-44FA-9BCD-C3A9A3902357}" presName="hierChild2" presStyleCnt="0"/>
      <dgm:spPr/>
    </dgm:pt>
  </dgm:ptLst>
  <dgm:cxnLst>
    <dgm:cxn modelId="{EF5C8222-9911-49CF-B7E7-392E18BF15AF}" type="presOf" srcId="{E169B54A-7740-44FA-9BCD-C3A9A3902357}" destId="{1714CEFA-A119-4607-B22D-3F2200C38AB1}" srcOrd="0" destOrd="0" presId="urn:microsoft.com/office/officeart/2005/8/layout/hierarchy1"/>
    <dgm:cxn modelId="{FECA3A2F-F291-45F7-AB36-FDF9A215B44E}" srcId="{31672621-5754-4F26-911E-39006107240B}" destId="{4E507BBA-23A5-4649-9D70-2D274D7A9C07}" srcOrd="0" destOrd="0" parTransId="{CC5BDCF7-A13F-4263-93EB-BB8F58BAE04D}" sibTransId="{9D48DD90-5FB9-4F0C-9C16-FA5BFA6D366A}"/>
    <dgm:cxn modelId="{5A105A4D-E153-4358-A423-21D9BAC28F42}" type="presOf" srcId="{31672621-5754-4F26-911E-39006107240B}" destId="{FC0DF81A-BB32-488B-841D-09338F9C392E}" srcOrd="0" destOrd="0" presId="urn:microsoft.com/office/officeart/2005/8/layout/hierarchy1"/>
    <dgm:cxn modelId="{8096E1E5-1DAE-4D95-821B-8F768E36B149}" srcId="{31672621-5754-4F26-911E-39006107240B}" destId="{E169B54A-7740-44FA-9BCD-C3A9A3902357}" srcOrd="1" destOrd="0" parTransId="{AFB01F3D-96EA-4A27-98E8-D825DBC1F9A2}" sibTransId="{CF3C341A-A56E-4000-912B-4C48B8AEBF87}"/>
    <dgm:cxn modelId="{4FA197F5-7E71-4AED-A74A-F150701F6778}" type="presOf" srcId="{4E507BBA-23A5-4649-9D70-2D274D7A9C07}" destId="{DEDD9712-929E-477D-88A4-467E895B52C8}" srcOrd="0" destOrd="0" presId="urn:microsoft.com/office/officeart/2005/8/layout/hierarchy1"/>
    <dgm:cxn modelId="{22CBF49A-89FA-4232-9A70-58AA1683C09F}" type="presParOf" srcId="{FC0DF81A-BB32-488B-841D-09338F9C392E}" destId="{A83D46E7-75DD-427F-AB57-B99246DF1D67}" srcOrd="0" destOrd="0" presId="urn:microsoft.com/office/officeart/2005/8/layout/hierarchy1"/>
    <dgm:cxn modelId="{52FDE7FE-2636-4866-A231-EA8544461262}" type="presParOf" srcId="{A83D46E7-75DD-427F-AB57-B99246DF1D67}" destId="{2B42C247-9FDF-4A60-BD6D-636913DC54BE}" srcOrd="0" destOrd="0" presId="urn:microsoft.com/office/officeart/2005/8/layout/hierarchy1"/>
    <dgm:cxn modelId="{C92245E9-ED29-48B1-A72D-AD2858406582}" type="presParOf" srcId="{2B42C247-9FDF-4A60-BD6D-636913DC54BE}" destId="{FA4AF9E1-DE16-4460-8596-D808A18D620D}" srcOrd="0" destOrd="0" presId="urn:microsoft.com/office/officeart/2005/8/layout/hierarchy1"/>
    <dgm:cxn modelId="{A04FF79F-7F01-493D-8393-4E81198D5BA0}" type="presParOf" srcId="{2B42C247-9FDF-4A60-BD6D-636913DC54BE}" destId="{DEDD9712-929E-477D-88A4-467E895B52C8}" srcOrd="1" destOrd="0" presId="urn:microsoft.com/office/officeart/2005/8/layout/hierarchy1"/>
    <dgm:cxn modelId="{066F6D44-D2E2-4295-BED3-E427624429F8}" type="presParOf" srcId="{A83D46E7-75DD-427F-AB57-B99246DF1D67}" destId="{5BB18063-D25D-4A41-8F7B-66CC808D2C18}" srcOrd="1" destOrd="0" presId="urn:microsoft.com/office/officeart/2005/8/layout/hierarchy1"/>
    <dgm:cxn modelId="{1062EC0C-760D-4485-9D5D-F88F78FF66CE}" type="presParOf" srcId="{FC0DF81A-BB32-488B-841D-09338F9C392E}" destId="{30DABF35-13BF-4E19-902A-291B098ACA53}" srcOrd="1" destOrd="0" presId="urn:microsoft.com/office/officeart/2005/8/layout/hierarchy1"/>
    <dgm:cxn modelId="{BA4CBE2E-9489-4EF4-917C-B1AAFF7D5EB1}" type="presParOf" srcId="{30DABF35-13BF-4E19-902A-291B098ACA53}" destId="{0656222B-CBF3-4252-8EDE-8EDD796D513D}" srcOrd="0" destOrd="0" presId="urn:microsoft.com/office/officeart/2005/8/layout/hierarchy1"/>
    <dgm:cxn modelId="{7F45557C-9351-44D5-8F68-39A269C8C4F2}" type="presParOf" srcId="{0656222B-CBF3-4252-8EDE-8EDD796D513D}" destId="{ED5C5459-1D83-4365-A905-CE2214B7BDD9}" srcOrd="0" destOrd="0" presId="urn:microsoft.com/office/officeart/2005/8/layout/hierarchy1"/>
    <dgm:cxn modelId="{6CFF3F19-A738-463A-8F65-F8B210A1122A}" type="presParOf" srcId="{0656222B-CBF3-4252-8EDE-8EDD796D513D}" destId="{1714CEFA-A119-4607-B22D-3F2200C38AB1}" srcOrd="1" destOrd="0" presId="urn:microsoft.com/office/officeart/2005/8/layout/hierarchy1"/>
    <dgm:cxn modelId="{416D1853-0FBB-421F-BF45-A64ECCA2AF3E}" type="presParOf" srcId="{30DABF35-13BF-4E19-902A-291B098ACA53}" destId="{7EC5A0F0-1189-4100-B26D-6A86B96545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334B2-EA93-4BF7-B47B-D41C20FBCAEC}">
      <dsp:nvSpPr>
        <dsp:cNvPr id="0" name=""/>
        <dsp:cNvSpPr/>
      </dsp:nvSpPr>
      <dsp:spPr>
        <a:xfrm>
          <a:off x="1850793" y="0"/>
          <a:ext cx="734062" cy="73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DAF4C-95CB-4C1B-9BEC-8CE1CEAC1601}">
      <dsp:nvSpPr>
        <dsp:cNvPr id="0" name=""/>
        <dsp:cNvSpPr/>
      </dsp:nvSpPr>
      <dsp:spPr>
        <a:xfrm>
          <a:off x="1404248" y="1045156"/>
          <a:ext cx="1631250" cy="164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This project elucidates the key role of mathematical modeling for computer vision applications</a:t>
          </a:r>
        </a:p>
      </dsp:txBody>
      <dsp:txXfrm>
        <a:off x="1404248" y="1045156"/>
        <a:ext cx="1631250" cy="1644558"/>
      </dsp:txXfrm>
    </dsp:sp>
    <dsp:sp modelId="{93F9636C-355A-4F5C-AAF9-23CB3C488DA0}">
      <dsp:nvSpPr>
        <dsp:cNvPr id="0" name=""/>
        <dsp:cNvSpPr/>
      </dsp:nvSpPr>
      <dsp:spPr>
        <a:xfrm>
          <a:off x="4066319" y="91231"/>
          <a:ext cx="734062" cy="73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EAB30-60F0-4821-835E-752A253DCE40}">
      <dsp:nvSpPr>
        <dsp:cNvPr id="0" name=""/>
        <dsp:cNvSpPr/>
      </dsp:nvSpPr>
      <dsp:spPr>
        <a:xfrm>
          <a:off x="3619224" y="1035431"/>
          <a:ext cx="1631250" cy="99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kern="1200" baseline="0" dirty="0">
              <a:latin typeface="Times New Roman" panose="02020603050405020304" pitchFamily="18" charset="0"/>
              <a:cs typeface="Times New Roman" panose="02020603050405020304" pitchFamily="18" charset="0"/>
            </a:rPr>
            <a:t>We employed vectorization in combination with  vector and scalar projections to illustrate optical Character recognition</a:t>
          </a:r>
          <a:r>
            <a:rPr lang="en-US" sz="1800" b="1" kern="1200" baseline="0" dirty="0">
              <a:latin typeface="Times New Roman" panose="02020603050405020304" pitchFamily="18" charset="0"/>
              <a:cs typeface="Times New Roman" panose="02020603050405020304" pitchFamily="18" charset="0"/>
            </a:rPr>
            <a:t>. </a:t>
          </a:r>
        </a:p>
      </dsp:txBody>
      <dsp:txXfrm>
        <a:off x="3619224" y="1035431"/>
        <a:ext cx="1631250" cy="991922"/>
      </dsp:txXfrm>
    </dsp:sp>
    <dsp:sp modelId="{D0F7BEA6-A012-4E47-AB84-2927ECB3B161}">
      <dsp:nvSpPr>
        <dsp:cNvPr id="0" name=""/>
        <dsp:cNvSpPr/>
      </dsp:nvSpPr>
      <dsp:spPr>
        <a:xfrm>
          <a:off x="6440909" y="52285"/>
          <a:ext cx="734062" cy="73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4AA58C-2EE8-405E-902C-B1B9729C94B7}">
      <dsp:nvSpPr>
        <dsp:cNvPr id="0" name=""/>
        <dsp:cNvSpPr/>
      </dsp:nvSpPr>
      <dsp:spPr>
        <a:xfrm>
          <a:off x="6004977" y="1036358"/>
          <a:ext cx="1631250" cy="164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Singular value decomposition and PCA in combination </a:t>
          </a:r>
          <a:r>
            <a:rPr lang="en-US" sz="1800" kern="1200" baseline="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with</a:t>
          </a:r>
          <a:r>
            <a:rPr lang="en-US" sz="1800" kern="1200" dirty="0">
              <a:latin typeface="Times New Roman" panose="02020603050405020304" pitchFamily="18" charset="0"/>
              <a:cs typeface="Times New Roman" panose="02020603050405020304" pitchFamily="18" charset="0"/>
            </a:rPr>
            <a:t> Python are powerful techniques that enable image compression, encryption and image identification. </a:t>
          </a:r>
        </a:p>
      </dsp:txBody>
      <dsp:txXfrm>
        <a:off x="6004977" y="1036358"/>
        <a:ext cx="1631250" cy="1644558"/>
      </dsp:txXfrm>
    </dsp:sp>
    <dsp:sp modelId="{673F4334-1627-4362-AB7A-79F6B95FE19C}">
      <dsp:nvSpPr>
        <dsp:cNvPr id="0" name=""/>
        <dsp:cNvSpPr/>
      </dsp:nvSpPr>
      <dsp:spPr>
        <a:xfrm>
          <a:off x="8981192" y="13203"/>
          <a:ext cx="734062" cy="7340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3554C-E0CE-4F92-AB1E-7EE6C2D7B1BA}">
      <dsp:nvSpPr>
        <dsp:cNvPr id="0" name=""/>
        <dsp:cNvSpPr/>
      </dsp:nvSpPr>
      <dsp:spPr>
        <a:xfrm>
          <a:off x="8557344" y="1012627"/>
          <a:ext cx="1631250" cy="164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Python and </a:t>
          </a:r>
          <a:r>
            <a:rPr lang="en-US" sz="1800" kern="1200" dirty="0" err="1">
              <a:latin typeface="Times New Roman" panose="02020603050405020304" pitchFamily="18" charset="0"/>
              <a:cs typeface="Times New Roman" panose="02020603050405020304" pitchFamily="18" charset="0"/>
            </a:rPr>
            <a:t>Teserract</a:t>
          </a:r>
          <a:r>
            <a:rPr lang="en-US" sz="1800" kern="1200" dirty="0">
              <a:latin typeface="Times New Roman" panose="02020603050405020304" pitchFamily="18" charset="0"/>
              <a:cs typeface="Times New Roman" panose="02020603050405020304" pitchFamily="18" charset="0"/>
            </a:rPr>
            <a:t> tools are very powerful for optical Character recognition. These techniques employ sophisticated mathematical methods for processing computer vision data.</a:t>
          </a:r>
        </a:p>
      </dsp:txBody>
      <dsp:txXfrm>
        <a:off x="8557344" y="1012627"/>
        <a:ext cx="1631250" cy="1644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AF9E1-DE16-4460-8596-D808A18D620D}">
      <dsp:nvSpPr>
        <dsp:cNvPr id="0" name=""/>
        <dsp:cNvSpPr/>
      </dsp:nvSpPr>
      <dsp:spPr>
        <a:xfrm>
          <a:off x="-337168" y="-643770"/>
          <a:ext cx="4472187" cy="1952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D9712-929E-477D-88A4-467E895B52C8}">
      <dsp:nvSpPr>
        <dsp:cNvPr id="0" name=""/>
        <dsp:cNvSpPr/>
      </dsp:nvSpPr>
      <dsp:spPr>
        <a:xfrm>
          <a:off x="340485" y="0"/>
          <a:ext cx="4472187" cy="19520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cs typeface="Times New Roman" panose="02020603050405020304" pitchFamily="18" charset="0"/>
              <a:hlinkClick xmlns:r="http://schemas.openxmlformats.org/officeDocument/2006/relationships" r:id="rId1"/>
            </a:rPr>
            <a:t>https://medium.com/@rameshputalapattu/jupyter-python-image-compression-and-svd-an-interactive-exploration-703c953e44f6</a:t>
          </a:r>
          <a:endParaRPr lang="en-US" sz="2800" kern="1200" dirty="0">
            <a:latin typeface="+mn-lt"/>
            <a:cs typeface="Times New Roman" panose="02020603050405020304" pitchFamily="18" charset="0"/>
          </a:endParaRPr>
        </a:p>
      </dsp:txBody>
      <dsp:txXfrm>
        <a:off x="397657" y="57172"/>
        <a:ext cx="4357843" cy="1837658"/>
      </dsp:txXfrm>
    </dsp:sp>
    <dsp:sp modelId="{ED5C5459-1D83-4365-A905-CE2214B7BDD9}">
      <dsp:nvSpPr>
        <dsp:cNvPr id="0" name=""/>
        <dsp:cNvSpPr/>
      </dsp:nvSpPr>
      <dsp:spPr>
        <a:xfrm>
          <a:off x="5126466" y="-341989"/>
          <a:ext cx="4422115" cy="13122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4CEFA-A119-4607-B22D-3F2200C38AB1}">
      <dsp:nvSpPr>
        <dsp:cNvPr id="0" name=""/>
        <dsp:cNvSpPr/>
      </dsp:nvSpPr>
      <dsp:spPr>
        <a:xfrm>
          <a:off x="5804120" y="301781"/>
          <a:ext cx="4422115" cy="13122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i="0" kern="1200">
              <a:latin typeface="+mn-lt"/>
              <a:cs typeface="Times New Roman" panose="02020603050405020304" pitchFamily="18" charset="0"/>
              <a:hlinkClick xmlns:r="http://schemas.openxmlformats.org/officeDocument/2006/relationships" r:id="rId2"/>
            </a:rPr>
            <a:t>https://</a:t>
          </a:r>
          <a:r>
            <a:rPr lang="en-US" sz="2800" i="0" kern="1200" err="1">
              <a:latin typeface="+mn-lt"/>
              <a:cs typeface="Times New Roman" panose="02020603050405020304" pitchFamily="18" charset="0"/>
              <a:hlinkClick xmlns:r="http://schemas.openxmlformats.org/officeDocument/2006/relationships" r:id="rId2"/>
            </a:rPr>
            <a:t>github.com</a:t>
          </a:r>
          <a:r>
            <a:rPr lang="en-US" sz="2800" i="0" kern="1200">
              <a:latin typeface="+mn-lt"/>
              <a:cs typeface="Times New Roman" panose="02020603050405020304" pitchFamily="18" charset="0"/>
              <a:hlinkClick xmlns:r="http://schemas.openxmlformats.org/officeDocument/2006/relationships" r:id="rId2"/>
            </a:rPr>
            <a:t>/</a:t>
          </a:r>
          <a:r>
            <a:rPr lang="en-US" sz="2800" i="0" kern="1200" err="1">
              <a:latin typeface="+mn-lt"/>
              <a:cs typeface="Times New Roman" panose="02020603050405020304" pitchFamily="18" charset="0"/>
              <a:hlinkClick xmlns:r="http://schemas.openxmlformats.org/officeDocument/2006/relationships" r:id="rId2"/>
            </a:rPr>
            <a:t>rameshputalapattu</a:t>
          </a:r>
          <a:r>
            <a:rPr lang="en-US" sz="2800" i="0" kern="1200">
              <a:latin typeface="+mn-lt"/>
              <a:cs typeface="Times New Roman" panose="02020603050405020304" pitchFamily="18" charset="0"/>
              <a:hlinkClick xmlns:r="http://schemas.openxmlformats.org/officeDocument/2006/relationships" r:id="rId2"/>
            </a:rPr>
            <a:t>/</a:t>
          </a:r>
          <a:r>
            <a:rPr lang="en-US" sz="2800" i="0" kern="1200" err="1">
              <a:latin typeface="+mn-lt"/>
              <a:cs typeface="Times New Roman" panose="02020603050405020304" pitchFamily="18" charset="0"/>
              <a:hlinkClick xmlns:r="http://schemas.openxmlformats.org/officeDocument/2006/relationships" r:id="rId2"/>
            </a:rPr>
            <a:t>jupyterexplore</a:t>
          </a:r>
          <a:endParaRPr lang="en-US" sz="2800" i="0" kern="1200">
            <a:latin typeface="+mn-lt"/>
            <a:cs typeface="Times New Roman" panose="02020603050405020304" pitchFamily="18" charset="0"/>
          </a:endParaRPr>
        </a:p>
      </dsp:txBody>
      <dsp:txXfrm>
        <a:off x="5842555" y="340216"/>
        <a:ext cx="4345245" cy="123538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02:01:19.868"/>
    </inkml:context>
    <inkml:brush xml:id="br0">
      <inkml:brushProperty name="width" value="0.05" units="cm"/>
      <inkml:brushProperty name="height" value="0.05" units="cm"/>
      <inkml:brushProperty name="color" value="#FF0066"/>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26472-888F-4741-9C8F-DFD1F1C5182B}" type="datetimeFigureOut">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1953D-E899-4FBD-851B-64C10061AE17}" type="slidenum">
              <a:t>‹#›</a:t>
            </a:fld>
            <a:endParaRPr lang="en-US"/>
          </a:p>
        </p:txBody>
      </p:sp>
    </p:spTree>
    <p:extLst>
      <p:ext uri="{BB962C8B-B14F-4D97-AF65-F5344CB8AC3E}">
        <p14:creationId xmlns:p14="http://schemas.microsoft.com/office/powerpoint/2010/main" val="178356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1953D-E899-4FBD-851B-64C10061AE17}" type="slidenum">
              <a:rPr lang="en-US"/>
              <a:t>1</a:t>
            </a:fld>
            <a:endParaRPr lang="en-US"/>
          </a:p>
        </p:txBody>
      </p:sp>
    </p:spTree>
    <p:extLst>
      <p:ext uri="{BB962C8B-B14F-4D97-AF65-F5344CB8AC3E}">
        <p14:creationId xmlns:p14="http://schemas.microsoft.com/office/powerpoint/2010/main" val="181619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A1953D-E899-4FBD-851B-64C10061AE17}" type="slidenum">
              <a:rPr lang="en-US" smtClean="0"/>
              <a:t>4</a:t>
            </a:fld>
            <a:endParaRPr lang="en-US"/>
          </a:p>
        </p:txBody>
      </p:sp>
    </p:spTree>
    <p:extLst>
      <p:ext uri="{BB962C8B-B14F-4D97-AF65-F5344CB8AC3E}">
        <p14:creationId xmlns:p14="http://schemas.microsoft.com/office/powerpoint/2010/main" val="116858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 understand that , and we know that the further we go down the diagonal of sigma values in the sigma matrix the smaller they become, which means that the lower ranks, affected by those values, are less significant in the resultant matrix. Thusly we can approximate much of the image by leaving out a certain last section of ranks in the three matrices. This allows the us to reduce the data size, compressing the image. </a:t>
            </a:r>
          </a:p>
          <a:p>
            <a:endParaRPr lang="en-US"/>
          </a:p>
          <a:p>
            <a:r>
              <a:rPr lang="en-US"/>
              <a:t>To do this we utilized the matplotlib python library and the PIL library, which is very popular for loading images. Here we load the image, with these lines. And you can see by the </a:t>
            </a:r>
            <a:r>
              <a:rPr lang="en-US" err="1"/>
              <a:t>tux_color.shape</a:t>
            </a:r>
            <a:r>
              <a:rPr lang="en-US"/>
              <a:t> property that it is a 3 dimensional array. </a:t>
            </a:r>
          </a:p>
          <a:p>
            <a:endParaRPr lang="en-US">
              <a:cs typeface="Calibri"/>
            </a:endParaRPr>
          </a:p>
        </p:txBody>
      </p:sp>
      <p:sp>
        <p:nvSpPr>
          <p:cNvPr id="4" name="Slide Number Placeholder 3"/>
          <p:cNvSpPr>
            <a:spLocks noGrp="1"/>
          </p:cNvSpPr>
          <p:nvPr>
            <p:ph type="sldNum" sz="quarter" idx="5"/>
          </p:nvPr>
        </p:nvSpPr>
        <p:spPr/>
        <p:txBody>
          <a:bodyPr/>
          <a:lstStyle/>
          <a:p>
            <a:fld id="{10A1953D-E899-4FBD-851B-64C10061AE17}" type="slidenum">
              <a:t>12</a:t>
            </a:fld>
            <a:endParaRPr lang="en-US"/>
          </a:p>
        </p:txBody>
      </p:sp>
    </p:spTree>
    <p:extLst>
      <p:ext uri="{BB962C8B-B14F-4D97-AF65-F5344CB8AC3E}">
        <p14:creationId xmlns:p14="http://schemas.microsoft.com/office/powerpoint/2010/main" val="414007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Numpy</a:t>
            </a:r>
            <a:r>
              <a:rPr lang="en-US"/>
              <a:t> is another library that is very useful for working with numbers in general, we use it for working with number arrays. This </a:t>
            </a:r>
            <a:r>
              <a:rPr lang="en-US" err="1"/>
              <a:t>rgb_to_gray</a:t>
            </a:r>
            <a:r>
              <a:rPr lang="en-US"/>
              <a:t> function converts a 3-dimensional array to a 2 dimensional array, using the percentage of specific cone colors in the human eye to determine how much of each array is factored into the gray values. </a:t>
            </a:r>
          </a:p>
        </p:txBody>
      </p:sp>
      <p:sp>
        <p:nvSpPr>
          <p:cNvPr id="4" name="Slide Number Placeholder 3"/>
          <p:cNvSpPr>
            <a:spLocks noGrp="1"/>
          </p:cNvSpPr>
          <p:nvPr>
            <p:ph type="sldNum" sz="quarter" idx="5"/>
          </p:nvPr>
        </p:nvSpPr>
        <p:spPr/>
        <p:txBody>
          <a:bodyPr/>
          <a:lstStyle/>
          <a:p>
            <a:fld id="{10A1953D-E899-4FBD-851B-64C10061AE17}" type="slidenum">
              <a:rPr lang="en-US"/>
              <a:t>13</a:t>
            </a:fld>
            <a:endParaRPr lang="en-US"/>
          </a:p>
        </p:txBody>
      </p:sp>
    </p:spTree>
    <p:extLst>
      <p:ext uri="{BB962C8B-B14F-4D97-AF65-F5344CB8AC3E}">
        <p14:creationId xmlns:p14="http://schemas.microsoft.com/office/powerpoint/2010/main" val="71388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implements the SVD I mentioned at the start of this section, where the parameter k is amount of ranks that are kept. After doing this it returns the matrix in how it would look after compression. This is not the compressed image, it is merely how the image would look after being run through the decompression side of the algorithm and would be stored in a file in the form of the u[:,:k], s[:k], and v[:k,:] arrays. </a:t>
            </a:r>
          </a:p>
        </p:txBody>
      </p:sp>
      <p:sp>
        <p:nvSpPr>
          <p:cNvPr id="4" name="Slide Number Placeholder 3"/>
          <p:cNvSpPr>
            <a:spLocks noGrp="1"/>
          </p:cNvSpPr>
          <p:nvPr>
            <p:ph type="sldNum" sz="quarter" idx="5"/>
          </p:nvPr>
        </p:nvSpPr>
        <p:spPr/>
        <p:txBody>
          <a:bodyPr/>
          <a:lstStyle/>
          <a:p>
            <a:fld id="{10A1953D-E899-4FBD-851B-64C10061AE17}" type="slidenum">
              <a:rPr lang="en-US"/>
              <a:t>14</a:t>
            </a:fld>
            <a:endParaRPr lang="en-US"/>
          </a:p>
        </p:txBody>
      </p:sp>
    </p:spTree>
    <p:extLst>
      <p:ext uri="{BB962C8B-B14F-4D97-AF65-F5344CB8AC3E}">
        <p14:creationId xmlns:p14="http://schemas.microsoft.com/office/powerpoint/2010/main" val="216301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6691-0537-4AD7-A879-079C3A69C4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8B6CDC-666F-4EE4-887E-C2FD95D5C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4233D6-2DCF-4217-806B-D3F7294AFF9E}"/>
              </a:ext>
            </a:extLst>
          </p:cNvPr>
          <p:cNvSpPr>
            <a:spLocks noGrp="1"/>
          </p:cNvSpPr>
          <p:nvPr>
            <p:ph type="dt" sz="half" idx="10"/>
          </p:nvPr>
        </p:nvSpPr>
        <p:spPr/>
        <p:txBody>
          <a:bodyPr/>
          <a:lstStyle/>
          <a:p>
            <a:fld id="{999CD1AC-D3FA-44F8-8548-C24EEA7C378B}" type="datetimeFigureOut">
              <a:rPr lang="en-US" smtClean="0"/>
              <a:t>5/5/2022</a:t>
            </a:fld>
            <a:endParaRPr lang="en-US"/>
          </a:p>
        </p:txBody>
      </p:sp>
      <p:sp>
        <p:nvSpPr>
          <p:cNvPr id="5" name="Footer Placeholder 4">
            <a:extLst>
              <a:ext uri="{FF2B5EF4-FFF2-40B4-BE49-F238E27FC236}">
                <a16:creationId xmlns:a16="http://schemas.microsoft.com/office/drawing/2014/main" id="{8F8BE7D3-DD93-49E1-BECE-DDC109D70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ED6C5-00D1-4031-8A03-B0A7C5C2F93F}"/>
              </a:ext>
            </a:extLst>
          </p:cNvPr>
          <p:cNvSpPr>
            <a:spLocks noGrp="1"/>
          </p:cNvSpPr>
          <p:nvPr>
            <p:ph type="sldNum" sz="quarter" idx="12"/>
          </p:nvPr>
        </p:nvSpPr>
        <p:spPr/>
        <p:txBody>
          <a:bodyPr/>
          <a:lstStyle/>
          <a:p>
            <a:fld id="{CE5F4E54-3120-45E6-A61D-31C6805EBFB8}" type="slidenum">
              <a:rPr lang="en-US" smtClean="0"/>
              <a:t>‹#›</a:t>
            </a:fld>
            <a:endParaRPr lang="en-US"/>
          </a:p>
        </p:txBody>
      </p:sp>
    </p:spTree>
    <p:extLst>
      <p:ext uri="{BB962C8B-B14F-4D97-AF65-F5344CB8AC3E}">
        <p14:creationId xmlns:p14="http://schemas.microsoft.com/office/powerpoint/2010/main" val="351932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471C-5572-441A-8D50-DA7B38E5D6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DCAF2A-B483-4D59-B4C2-38025E2D6F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7FBF3-AD3A-49FC-8002-37777D46F21A}"/>
              </a:ext>
            </a:extLst>
          </p:cNvPr>
          <p:cNvSpPr>
            <a:spLocks noGrp="1"/>
          </p:cNvSpPr>
          <p:nvPr>
            <p:ph type="dt" sz="half" idx="10"/>
          </p:nvPr>
        </p:nvSpPr>
        <p:spPr/>
        <p:txBody>
          <a:bodyPr/>
          <a:lstStyle/>
          <a:p>
            <a:fld id="{999CD1AC-D3FA-44F8-8548-C24EEA7C378B}" type="datetimeFigureOut">
              <a:rPr lang="en-US" smtClean="0"/>
              <a:t>5/5/2022</a:t>
            </a:fld>
            <a:endParaRPr lang="en-US"/>
          </a:p>
        </p:txBody>
      </p:sp>
      <p:sp>
        <p:nvSpPr>
          <p:cNvPr id="5" name="Footer Placeholder 4">
            <a:extLst>
              <a:ext uri="{FF2B5EF4-FFF2-40B4-BE49-F238E27FC236}">
                <a16:creationId xmlns:a16="http://schemas.microsoft.com/office/drawing/2014/main" id="{D4B94FDD-CC7E-4093-B676-11C165D82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357C9-0101-4B81-B86B-7A680185C6E6}"/>
              </a:ext>
            </a:extLst>
          </p:cNvPr>
          <p:cNvSpPr>
            <a:spLocks noGrp="1"/>
          </p:cNvSpPr>
          <p:nvPr>
            <p:ph type="sldNum" sz="quarter" idx="12"/>
          </p:nvPr>
        </p:nvSpPr>
        <p:spPr/>
        <p:txBody>
          <a:bodyPr/>
          <a:lstStyle/>
          <a:p>
            <a:fld id="{CE5F4E54-3120-45E6-A61D-31C6805EBFB8}" type="slidenum">
              <a:rPr lang="en-US" smtClean="0"/>
              <a:t>‹#›</a:t>
            </a:fld>
            <a:endParaRPr lang="en-US"/>
          </a:p>
        </p:txBody>
      </p:sp>
    </p:spTree>
    <p:extLst>
      <p:ext uri="{BB962C8B-B14F-4D97-AF65-F5344CB8AC3E}">
        <p14:creationId xmlns:p14="http://schemas.microsoft.com/office/powerpoint/2010/main" val="368469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21AFDE-71F8-46B1-AF1F-94A13A6786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426A55-8180-4BE9-AEEA-FE8043ED5B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9C804-863A-4BB6-863D-F85DDB7786E5}"/>
              </a:ext>
            </a:extLst>
          </p:cNvPr>
          <p:cNvSpPr>
            <a:spLocks noGrp="1"/>
          </p:cNvSpPr>
          <p:nvPr>
            <p:ph type="dt" sz="half" idx="10"/>
          </p:nvPr>
        </p:nvSpPr>
        <p:spPr/>
        <p:txBody>
          <a:bodyPr/>
          <a:lstStyle/>
          <a:p>
            <a:fld id="{999CD1AC-D3FA-44F8-8548-C24EEA7C378B}" type="datetimeFigureOut">
              <a:rPr lang="en-US" smtClean="0"/>
              <a:t>5/5/2022</a:t>
            </a:fld>
            <a:endParaRPr lang="en-US"/>
          </a:p>
        </p:txBody>
      </p:sp>
      <p:sp>
        <p:nvSpPr>
          <p:cNvPr id="5" name="Footer Placeholder 4">
            <a:extLst>
              <a:ext uri="{FF2B5EF4-FFF2-40B4-BE49-F238E27FC236}">
                <a16:creationId xmlns:a16="http://schemas.microsoft.com/office/drawing/2014/main" id="{30270D29-86AD-49DD-B6B9-BAB445232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42C6B-65E1-4FAB-B03E-1D7F4588B3BE}"/>
              </a:ext>
            </a:extLst>
          </p:cNvPr>
          <p:cNvSpPr>
            <a:spLocks noGrp="1"/>
          </p:cNvSpPr>
          <p:nvPr>
            <p:ph type="sldNum" sz="quarter" idx="12"/>
          </p:nvPr>
        </p:nvSpPr>
        <p:spPr/>
        <p:txBody>
          <a:bodyPr/>
          <a:lstStyle/>
          <a:p>
            <a:fld id="{CE5F4E54-3120-45E6-A61D-31C6805EBFB8}" type="slidenum">
              <a:rPr lang="en-US" smtClean="0"/>
              <a:t>‹#›</a:t>
            </a:fld>
            <a:endParaRPr lang="en-US"/>
          </a:p>
        </p:txBody>
      </p:sp>
    </p:spTree>
    <p:extLst>
      <p:ext uri="{BB962C8B-B14F-4D97-AF65-F5344CB8AC3E}">
        <p14:creationId xmlns:p14="http://schemas.microsoft.com/office/powerpoint/2010/main" val="406730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CD73-AC9B-4822-B523-5750FE293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056F8-6BA9-4915-A610-083CE6FC71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72D2D-8439-4160-9050-D6E820BD5180}"/>
              </a:ext>
            </a:extLst>
          </p:cNvPr>
          <p:cNvSpPr>
            <a:spLocks noGrp="1"/>
          </p:cNvSpPr>
          <p:nvPr>
            <p:ph type="dt" sz="half" idx="10"/>
          </p:nvPr>
        </p:nvSpPr>
        <p:spPr/>
        <p:txBody>
          <a:bodyPr/>
          <a:lstStyle/>
          <a:p>
            <a:fld id="{999CD1AC-D3FA-44F8-8548-C24EEA7C378B}" type="datetimeFigureOut">
              <a:rPr lang="en-US" smtClean="0"/>
              <a:t>5/5/2022</a:t>
            </a:fld>
            <a:endParaRPr lang="en-US"/>
          </a:p>
        </p:txBody>
      </p:sp>
      <p:sp>
        <p:nvSpPr>
          <p:cNvPr id="5" name="Footer Placeholder 4">
            <a:extLst>
              <a:ext uri="{FF2B5EF4-FFF2-40B4-BE49-F238E27FC236}">
                <a16:creationId xmlns:a16="http://schemas.microsoft.com/office/drawing/2014/main" id="{876B846F-5289-4431-A719-B7E8EE7CB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3D891-D9AF-412F-AE33-7B8CF0FFF620}"/>
              </a:ext>
            </a:extLst>
          </p:cNvPr>
          <p:cNvSpPr>
            <a:spLocks noGrp="1"/>
          </p:cNvSpPr>
          <p:nvPr>
            <p:ph type="sldNum" sz="quarter" idx="12"/>
          </p:nvPr>
        </p:nvSpPr>
        <p:spPr/>
        <p:txBody>
          <a:bodyPr/>
          <a:lstStyle/>
          <a:p>
            <a:fld id="{CE5F4E54-3120-45E6-A61D-31C6805EBFB8}" type="slidenum">
              <a:rPr lang="en-US" smtClean="0"/>
              <a:t>‹#›</a:t>
            </a:fld>
            <a:endParaRPr lang="en-US"/>
          </a:p>
        </p:txBody>
      </p:sp>
    </p:spTree>
    <p:extLst>
      <p:ext uri="{BB962C8B-B14F-4D97-AF65-F5344CB8AC3E}">
        <p14:creationId xmlns:p14="http://schemas.microsoft.com/office/powerpoint/2010/main" val="225182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931E-4125-4895-A936-DD61A4544F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9AA1A9-50C9-44B6-AB09-0251CB4829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B17001-78E8-4351-96A5-0D82F24C5902}"/>
              </a:ext>
            </a:extLst>
          </p:cNvPr>
          <p:cNvSpPr>
            <a:spLocks noGrp="1"/>
          </p:cNvSpPr>
          <p:nvPr>
            <p:ph type="dt" sz="half" idx="10"/>
          </p:nvPr>
        </p:nvSpPr>
        <p:spPr/>
        <p:txBody>
          <a:bodyPr/>
          <a:lstStyle/>
          <a:p>
            <a:fld id="{999CD1AC-D3FA-44F8-8548-C24EEA7C378B}" type="datetimeFigureOut">
              <a:rPr lang="en-US" smtClean="0"/>
              <a:t>5/5/2022</a:t>
            </a:fld>
            <a:endParaRPr lang="en-US"/>
          </a:p>
        </p:txBody>
      </p:sp>
      <p:sp>
        <p:nvSpPr>
          <p:cNvPr id="5" name="Footer Placeholder 4">
            <a:extLst>
              <a:ext uri="{FF2B5EF4-FFF2-40B4-BE49-F238E27FC236}">
                <a16:creationId xmlns:a16="http://schemas.microsoft.com/office/drawing/2014/main" id="{487BBB42-03C0-4C93-96D1-45D222C8F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7721D-DAEB-4EED-A4AB-C94D48597BC1}"/>
              </a:ext>
            </a:extLst>
          </p:cNvPr>
          <p:cNvSpPr>
            <a:spLocks noGrp="1"/>
          </p:cNvSpPr>
          <p:nvPr>
            <p:ph type="sldNum" sz="quarter" idx="12"/>
          </p:nvPr>
        </p:nvSpPr>
        <p:spPr/>
        <p:txBody>
          <a:bodyPr/>
          <a:lstStyle/>
          <a:p>
            <a:fld id="{CE5F4E54-3120-45E6-A61D-31C6805EBFB8}" type="slidenum">
              <a:rPr lang="en-US" smtClean="0"/>
              <a:t>‹#›</a:t>
            </a:fld>
            <a:endParaRPr lang="en-US"/>
          </a:p>
        </p:txBody>
      </p:sp>
    </p:spTree>
    <p:extLst>
      <p:ext uri="{BB962C8B-B14F-4D97-AF65-F5344CB8AC3E}">
        <p14:creationId xmlns:p14="http://schemas.microsoft.com/office/powerpoint/2010/main" val="389962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6BC0-482C-4360-BBED-8186E221E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55629F-CF86-4606-9AD2-4E14D4EC84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80CAB5-7422-4632-9023-A1BF2C6FF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B2A469-8BDA-4942-8250-50064B7C2707}"/>
              </a:ext>
            </a:extLst>
          </p:cNvPr>
          <p:cNvSpPr>
            <a:spLocks noGrp="1"/>
          </p:cNvSpPr>
          <p:nvPr>
            <p:ph type="dt" sz="half" idx="10"/>
          </p:nvPr>
        </p:nvSpPr>
        <p:spPr/>
        <p:txBody>
          <a:bodyPr/>
          <a:lstStyle/>
          <a:p>
            <a:fld id="{999CD1AC-D3FA-44F8-8548-C24EEA7C378B}" type="datetimeFigureOut">
              <a:rPr lang="en-US" smtClean="0"/>
              <a:t>5/5/2022</a:t>
            </a:fld>
            <a:endParaRPr lang="en-US"/>
          </a:p>
        </p:txBody>
      </p:sp>
      <p:sp>
        <p:nvSpPr>
          <p:cNvPr id="6" name="Footer Placeholder 5">
            <a:extLst>
              <a:ext uri="{FF2B5EF4-FFF2-40B4-BE49-F238E27FC236}">
                <a16:creationId xmlns:a16="http://schemas.microsoft.com/office/drawing/2014/main" id="{0C07BABD-7682-454A-9961-9D5E9D935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0FCF80-EE79-4138-8891-A3BDC8688136}"/>
              </a:ext>
            </a:extLst>
          </p:cNvPr>
          <p:cNvSpPr>
            <a:spLocks noGrp="1"/>
          </p:cNvSpPr>
          <p:nvPr>
            <p:ph type="sldNum" sz="quarter" idx="12"/>
          </p:nvPr>
        </p:nvSpPr>
        <p:spPr/>
        <p:txBody>
          <a:bodyPr/>
          <a:lstStyle/>
          <a:p>
            <a:fld id="{CE5F4E54-3120-45E6-A61D-31C6805EBFB8}" type="slidenum">
              <a:rPr lang="en-US" smtClean="0"/>
              <a:t>‹#›</a:t>
            </a:fld>
            <a:endParaRPr lang="en-US"/>
          </a:p>
        </p:txBody>
      </p:sp>
    </p:spTree>
    <p:extLst>
      <p:ext uri="{BB962C8B-B14F-4D97-AF65-F5344CB8AC3E}">
        <p14:creationId xmlns:p14="http://schemas.microsoft.com/office/powerpoint/2010/main" val="197057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9B4A-90B6-41E9-9801-0DD6148598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6AA4FC-EF9F-45C6-9704-A8845ECA0D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B7F361-DAF5-4072-9A34-D83C69E122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3A460-48B7-4212-9508-05C832BD6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DCD05F-CF90-4AA0-8956-D91D711847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1B7245-5E22-4482-835D-D3C21243ABC7}"/>
              </a:ext>
            </a:extLst>
          </p:cNvPr>
          <p:cNvSpPr>
            <a:spLocks noGrp="1"/>
          </p:cNvSpPr>
          <p:nvPr>
            <p:ph type="dt" sz="half" idx="10"/>
          </p:nvPr>
        </p:nvSpPr>
        <p:spPr/>
        <p:txBody>
          <a:bodyPr/>
          <a:lstStyle/>
          <a:p>
            <a:fld id="{999CD1AC-D3FA-44F8-8548-C24EEA7C378B}" type="datetimeFigureOut">
              <a:rPr lang="en-US" smtClean="0"/>
              <a:t>5/5/2022</a:t>
            </a:fld>
            <a:endParaRPr lang="en-US"/>
          </a:p>
        </p:txBody>
      </p:sp>
      <p:sp>
        <p:nvSpPr>
          <p:cNvPr id="8" name="Footer Placeholder 7">
            <a:extLst>
              <a:ext uri="{FF2B5EF4-FFF2-40B4-BE49-F238E27FC236}">
                <a16:creationId xmlns:a16="http://schemas.microsoft.com/office/drawing/2014/main" id="{83E47B38-1F16-4784-8360-7D321E4541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B65805-19DF-4244-8388-72C320D2C84F}"/>
              </a:ext>
            </a:extLst>
          </p:cNvPr>
          <p:cNvSpPr>
            <a:spLocks noGrp="1"/>
          </p:cNvSpPr>
          <p:nvPr>
            <p:ph type="sldNum" sz="quarter" idx="12"/>
          </p:nvPr>
        </p:nvSpPr>
        <p:spPr/>
        <p:txBody>
          <a:bodyPr/>
          <a:lstStyle/>
          <a:p>
            <a:fld id="{CE5F4E54-3120-45E6-A61D-31C6805EBFB8}" type="slidenum">
              <a:rPr lang="en-US" smtClean="0"/>
              <a:t>‹#›</a:t>
            </a:fld>
            <a:endParaRPr lang="en-US"/>
          </a:p>
        </p:txBody>
      </p:sp>
    </p:spTree>
    <p:extLst>
      <p:ext uri="{BB962C8B-B14F-4D97-AF65-F5344CB8AC3E}">
        <p14:creationId xmlns:p14="http://schemas.microsoft.com/office/powerpoint/2010/main" val="235816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5C64-FF22-40DB-BD48-BA5C089FD9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016208-D58F-49F4-985C-4E0044D82855}"/>
              </a:ext>
            </a:extLst>
          </p:cNvPr>
          <p:cNvSpPr>
            <a:spLocks noGrp="1"/>
          </p:cNvSpPr>
          <p:nvPr>
            <p:ph type="dt" sz="half" idx="10"/>
          </p:nvPr>
        </p:nvSpPr>
        <p:spPr/>
        <p:txBody>
          <a:bodyPr/>
          <a:lstStyle/>
          <a:p>
            <a:fld id="{999CD1AC-D3FA-44F8-8548-C24EEA7C378B}" type="datetimeFigureOut">
              <a:rPr lang="en-US" smtClean="0"/>
              <a:t>5/5/2022</a:t>
            </a:fld>
            <a:endParaRPr lang="en-US"/>
          </a:p>
        </p:txBody>
      </p:sp>
      <p:sp>
        <p:nvSpPr>
          <p:cNvPr id="4" name="Footer Placeholder 3">
            <a:extLst>
              <a:ext uri="{FF2B5EF4-FFF2-40B4-BE49-F238E27FC236}">
                <a16:creationId xmlns:a16="http://schemas.microsoft.com/office/drawing/2014/main" id="{6E9A3556-7C7C-43F5-B8D6-DA5E8C1D45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6709D3-AB1D-493E-910D-AE9F04C14908}"/>
              </a:ext>
            </a:extLst>
          </p:cNvPr>
          <p:cNvSpPr>
            <a:spLocks noGrp="1"/>
          </p:cNvSpPr>
          <p:nvPr>
            <p:ph type="sldNum" sz="quarter" idx="12"/>
          </p:nvPr>
        </p:nvSpPr>
        <p:spPr/>
        <p:txBody>
          <a:bodyPr/>
          <a:lstStyle/>
          <a:p>
            <a:fld id="{CE5F4E54-3120-45E6-A61D-31C6805EBFB8}" type="slidenum">
              <a:rPr lang="en-US" smtClean="0"/>
              <a:t>‹#›</a:t>
            </a:fld>
            <a:endParaRPr lang="en-US"/>
          </a:p>
        </p:txBody>
      </p:sp>
    </p:spTree>
    <p:extLst>
      <p:ext uri="{BB962C8B-B14F-4D97-AF65-F5344CB8AC3E}">
        <p14:creationId xmlns:p14="http://schemas.microsoft.com/office/powerpoint/2010/main" val="137699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34692A-C987-49D1-A691-AE6D3837D5FF}"/>
              </a:ext>
            </a:extLst>
          </p:cNvPr>
          <p:cNvSpPr>
            <a:spLocks noGrp="1"/>
          </p:cNvSpPr>
          <p:nvPr>
            <p:ph type="dt" sz="half" idx="10"/>
          </p:nvPr>
        </p:nvSpPr>
        <p:spPr/>
        <p:txBody>
          <a:bodyPr/>
          <a:lstStyle/>
          <a:p>
            <a:fld id="{999CD1AC-D3FA-44F8-8548-C24EEA7C378B}" type="datetimeFigureOut">
              <a:rPr lang="en-US" smtClean="0"/>
              <a:t>5/5/2022</a:t>
            </a:fld>
            <a:endParaRPr lang="en-US"/>
          </a:p>
        </p:txBody>
      </p:sp>
      <p:sp>
        <p:nvSpPr>
          <p:cNvPr id="3" name="Footer Placeholder 2">
            <a:extLst>
              <a:ext uri="{FF2B5EF4-FFF2-40B4-BE49-F238E27FC236}">
                <a16:creationId xmlns:a16="http://schemas.microsoft.com/office/drawing/2014/main" id="{01A06BAE-F392-4517-A3EC-3B8221FB6A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80CDD-9C3D-4523-8F84-5F1E006C2A2E}"/>
              </a:ext>
            </a:extLst>
          </p:cNvPr>
          <p:cNvSpPr>
            <a:spLocks noGrp="1"/>
          </p:cNvSpPr>
          <p:nvPr>
            <p:ph type="sldNum" sz="quarter" idx="12"/>
          </p:nvPr>
        </p:nvSpPr>
        <p:spPr/>
        <p:txBody>
          <a:bodyPr/>
          <a:lstStyle/>
          <a:p>
            <a:fld id="{CE5F4E54-3120-45E6-A61D-31C6805EBFB8}" type="slidenum">
              <a:rPr lang="en-US" smtClean="0"/>
              <a:t>‹#›</a:t>
            </a:fld>
            <a:endParaRPr lang="en-US"/>
          </a:p>
        </p:txBody>
      </p:sp>
    </p:spTree>
    <p:extLst>
      <p:ext uri="{BB962C8B-B14F-4D97-AF65-F5344CB8AC3E}">
        <p14:creationId xmlns:p14="http://schemas.microsoft.com/office/powerpoint/2010/main" val="33710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8F8B-C74A-4A48-ADD5-1A5733FD3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BE760-F1B3-4072-BC0A-68C5509ADB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DE83D-99BD-434E-B2B2-18ECDAD77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716F01-FE7E-48F0-A54D-45A96FEC6CCC}"/>
              </a:ext>
            </a:extLst>
          </p:cNvPr>
          <p:cNvSpPr>
            <a:spLocks noGrp="1"/>
          </p:cNvSpPr>
          <p:nvPr>
            <p:ph type="dt" sz="half" idx="10"/>
          </p:nvPr>
        </p:nvSpPr>
        <p:spPr/>
        <p:txBody>
          <a:bodyPr/>
          <a:lstStyle/>
          <a:p>
            <a:fld id="{999CD1AC-D3FA-44F8-8548-C24EEA7C378B}" type="datetimeFigureOut">
              <a:rPr lang="en-US" smtClean="0"/>
              <a:t>5/5/2022</a:t>
            </a:fld>
            <a:endParaRPr lang="en-US"/>
          </a:p>
        </p:txBody>
      </p:sp>
      <p:sp>
        <p:nvSpPr>
          <p:cNvPr id="6" name="Footer Placeholder 5">
            <a:extLst>
              <a:ext uri="{FF2B5EF4-FFF2-40B4-BE49-F238E27FC236}">
                <a16:creationId xmlns:a16="http://schemas.microsoft.com/office/drawing/2014/main" id="{0B58BC5E-553A-4C75-967B-7F570EE7A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17768-9276-4636-A379-D458CF015A97}"/>
              </a:ext>
            </a:extLst>
          </p:cNvPr>
          <p:cNvSpPr>
            <a:spLocks noGrp="1"/>
          </p:cNvSpPr>
          <p:nvPr>
            <p:ph type="sldNum" sz="quarter" idx="12"/>
          </p:nvPr>
        </p:nvSpPr>
        <p:spPr/>
        <p:txBody>
          <a:bodyPr/>
          <a:lstStyle/>
          <a:p>
            <a:fld id="{CE5F4E54-3120-45E6-A61D-31C6805EBFB8}" type="slidenum">
              <a:rPr lang="en-US" smtClean="0"/>
              <a:t>‹#›</a:t>
            </a:fld>
            <a:endParaRPr lang="en-US"/>
          </a:p>
        </p:txBody>
      </p:sp>
    </p:spTree>
    <p:extLst>
      <p:ext uri="{BB962C8B-B14F-4D97-AF65-F5344CB8AC3E}">
        <p14:creationId xmlns:p14="http://schemas.microsoft.com/office/powerpoint/2010/main" val="36747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95C8-784A-4815-BF54-87E32D074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47F5C-F504-4E3E-9346-214213B10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45201-7B42-4778-A707-D7719D407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ED7E4D-CFCE-4807-BF17-341300C4123D}"/>
              </a:ext>
            </a:extLst>
          </p:cNvPr>
          <p:cNvSpPr>
            <a:spLocks noGrp="1"/>
          </p:cNvSpPr>
          <p:nvPr>
            <p:ph type="dt" sz="half" idx="10"/>
          </p:nvPr>
        </p:nvSpPr>
        <p:spPr/>
        <p:txBody>
          <a:bodyPr/>
          <a:lstStyle/>
          <a:p>
            <a:fld id="{999CD1AC-D3FA-44F8-8548-C24EEA7C378B}" type="datetimeFigureOut">
              <a:rPr lang="en-US" smtClean="0"/>
              <a:t>5/5/2022</a:t>
            </a:fld>
            <a:endParaRPr lang="en-US"/>
          </a:p>
        </p:txBody>
      </p:sp>
      <p:sp>
        <p:nvSpPr>
          <p:cNvPr id="6" name="Footer Placeholder 5">
            <a:extLst>
              <a:ext uri="{FF2B5EF4-FFF2-40B4-BE49-F238E27FC236}">
                <a16:creationId xmlns:a16="http://schemas.microsoft.com/office/drawing/2014/main" id="{4F11A057-4118-4E96-B290-195979459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3D59A1-1238-4261-8E04-6AFD199FAA68}"/>
              </a:ext>
            </a:extLst>
          </p:cNvPr>
          <p:cNvSpPr>
            <a:spLocks noGrp="1"/>
          </p:cNvSpPr>
          <p:nvPr>
            <p:ph type="sldNum" sz="quarter" idx="12"/>
          </p:nvPr>
        </p:nvSpPr>
        <p:spPr/>
        <p:txBody>
          <a:bodyPr/>
          <a:lstStyle/>
          <a:p>
            <a:fld id="{CE5F4E54-3120-45E6-A61D-31C6805EBFB8}" type="slidenum">
              <a:rPr lang="en-US" smtClean="0"/>
              <a:t>‹#›</a:t>
            </a:fld>
            <a:endParaRPr lang="en-US"/>
          </a:p>
        </p:txBody>
      </p:sp>
    </p:spTree>
    <p:extLst>
      <p:ext uri="{BB962C8B-B14F-4D97-AF65-F5344CB8AC3E}">
        <p14:creationId xmlns:p14="http://schemas.microsoft.com/office/powerpoint/2010/main" val="40393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7A15B7-DE32-4BE3-B392-C6084D77A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54D279-533E-4A60-A251-BFDC20AAF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EF84E-B350-42F6-A587-473AD46CAE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CD1AC-D3FA-44F8-8548-C24EEA7C378B}" type="datetimeFigureOut">
              <a:rPr lang="en-US" smtClean="0"/>
              <a:t>5/5/2022</a:t>
            </a:fld>
            <a:endParaRPr lang="en-US"/>
          </a:p>
        </p:txBody>
      </p:sp>
      <p:sp>
        <p:nvSpPr>
          <p:cNvPr id="5" name="Footer Placeholder 4">
            <a:extLst>
              <a:ext uri="{FF2B5EF4-FFF2-40B4-BE49-F238E27FC236}">
                <a16:creationId xmlns:a16="http://schemas.microsoft.com/office/drawing/2014/main" id="{D58F45F1-EC79-4DE0-92EB-23A91E248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C1D3A7-30EC-404D-B092-5D858B88D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F4E54-3120-45E6-A61D-31C6805EBFB8}" type="slidenum">
              <a:rPr lang="en-US" smtClean="0"/>
              <a:t>‹#›</a:t>
            </a:fld>
            <a:endParaRPr lang="en-US"/>
          </a:p>
        </p:txBody>
      </p:sp>
    </p:spTree>
    <p:extLst>
      <p:ext uri="{BB962C8B-B14F-4D97-AF65-F5344CB8AC3E}">
        <p14:creationId xmlns:p14="http://schemas.microsoft.com/office/powerpoint/2010/main" val="3324177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evopedia.org/principal-component-analysis"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en.wikipedia.org/wiki/Tux_(mascot)#:~:text=Tux%20is%20a%20penguin%20character,depict%20Tux%20in%20various%20styl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Tux_(mascot)#:~:text=Tux%20is%20a%20penguin%20character,depict%20Tux%20in%20various%20styles" TargetMode="External"/><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hyperlink" Target="https://scikit-image.org/" TargetMode="External"/><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hyperlink" Target="https://scikit-image.org/" TargetMode="External"/><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s://github.com/Nick-Shadow/svdwork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Tux_(mascot)" TargetMode="External"/><Relationship Id="rId3" Type="http://schemas.openxmlformats.org/officeDocument/2006/relationships/image" Target="../media/image2.png"/><Relationship Id="rId7" Type="http://schemas.openxmlformats.org/officeDocument/2006/relationships/hyperlink" Target="https://www.themuse.com/advice/50-inspirational-career-quot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shutterstock.com/image-vector/led-display-font-digital-scoreboard-alphabet-1440128090" TargetMode="External"/><Relationship Id="rId5" Type="http://schemas.openxmlformats.org/officeDocument/2006/relationships/image" Target="../media/image4.png"/><Relationship Id="rId10" Type="http://schemas.openxmlformats.org/officeDocument/2006/relationships/hyperlink" Target="https://scikit-image.org/" TargetMode="External"/><Relationship Id="rId4" Type="http://schemas.openxmlformats.org/officeDocument/2006/relationships/image" Target="../media/image3.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image" Target="../media/image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F134-4C68-41E8-B4C1-B5D7F58719C2}"/>
              </a:ext>
            </a:extLst>
          </p:cNvPr>
          <p:cNvSpPr>
            <a:spLocks noGrp="1"/>
          </p:cNvSpPr>
          <p:nvPr>
            <p:ph type="ctrTitle" idx="4294967295"/>
          </p:nvPr>
        </p:nvSpPr>
        <p:spPr>
          <a:xfrm>
            <a:off x="254698" y="176393"/>
            <a:ext cx="11745235" cy="5773470"/>
          </a:xfrm>
        </p:spPr>
        <p:txBody>
          <a:bodyPr>
            <a:noAutofit/>
          </a:bodyPr>
          <a:lstStyle/>
          <a:p>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Mathematical modeling for computer vision</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Christian Tarta, Nicholas </a:t>
            </a:r>
            <a:r>
              <a:rPr lang="en-US" sz="3200" dirty="0" err="1">
                <a:latin typeface="Times New Roman" panose="02020603050405020304" pitchFamily="18" charset="0"/>
                <a:cs typeface="Times New Roman" panose="02020603050405020304" pitchFamily="18" charset="0"/>
              </a:rPr>
              <a:t>Develle</a:t>
            </a:r>
            <a:r>
              <a:rPr lang="en-US" sz="3200" dirty="0">
                <a:latin typeface="Times New Roman" panose="02020603050405020304" pitchFamily="18" charset="0"/>
                <a:cs typeface="Times New Roman" panose="02020603050405020304" pitchFamily="18" charset="0"/>
              </a:rPr>
              <a:t>, Han Ji, Kwan </a:t>
            </a:r>
            <a:r>
              <a:rPr lang="en-US" sz="3200" dirty="0" err="1">
                <a:latin typeface="Times New Roman" panose="02020603050405020304" pitchFamily="18" charset="0"/>
                <a:cs typeface="Times New Roman" panose="02020603050405020304" pitchFamily="18" charset="0"/>
              </a:rPr>
              <a:t>Jie</a:t>
            </a:r>
            <a:r>
              <a:rPr lang="en-US" sz="3200" dirty="0">
                <a:latin typeface="Times New Roman" panose="02020603050405020304" pitchFamily="18" charset="0"/>
                <a:cs typeface="Times New Roman" panose="02020603050405020304" pitchFamily="18" charset="0"/>
              </a:rPr>
              <a:t> Lee and Alex Gale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Mentor: </a:t>
            </a:r>
            <a:r>
              <a:rPr lang="en-US" sz="3200" dirty="0" err="1">
                <a:latin typeface="Times New Roman" panose="02020603050405020304" pitchFamily="18" charset="0"/>
                <a:cs typeface="Times New Roman" panose="02020603050405020304" pitchFamily="18" charset="0"/>
              </a:rPr>
              <a:t>Narayani</a:t>
            </a:r>
            <a:r>
              <a:rPr lang="en-US" sz="3200" dirty="0">
                <a:latin typeface="Times New Roman" panose="02020603050405020304" pitchFamily="18" charset="0"/>
                <a:cs typeface="Times New Roman" panose="02020603050405020304" pitchFamily="18" charset="0"/>
              </a:rPr>
              <a:t> Choudhury</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Lake Washington Institute of Technology, Kirkland, WA 98033</a:t>
            </a:r>
            <a:endParaRPr 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AB3F73F-1F37-479D-9D82-0E76485B9F8D}"/>
              </a:ext>
            </a:extLst>
          </p:cNvPr>
          <p:cNvPicPr>
            <a:picLocks noChangeAspect="1"/>
          </p:cNvPicPr>
          <p:nvPr/>
        </p:nvPicPr>
        <p:blipFill>
          <a:blip r:embed="rId3"/>
          <a:stretch>
            <a:fillRect/>
          </a:stretch>
        </p:blipFill>
        <p:spPr>
          <a:xfrm>
            <a:off x="10013904" y="0"/>
            <a:ext cx="2045839" cy="2076994"/>
          </a:xfrm>
          <a:prstGeom prst="rect">
            <a:avLst/>
          </a:prstGeom>
        </p:spPr>
      </p:pic>
    </p:spTree>
    <p:extLst>
      <p:ext uri="{BB962C8B-B14F-4D97-AF65-F5344CB8AC3E}">
        <p14:creationId xmlns:p14="http://schemas.microsoft.com/office/powerpoint/2010/main" val="2860583732"/>
      </p:ext>
    </p:extLst>
  </p:cSld>
  <p:clrMapOvr>
    <a:masterClrMapping/>
  </p:clrMapOvr>
  <mc:AlternateContent xmlns:mc="http://schemas.openxmlformats.org/markup-compatibility/2006" xmlns:p14="http://schemas.microsoft.com/office/powerpoint/2010/main">
    <mc:Choice Requires="p14">
      <p:transition spd="slow" p14:dur="2000" advTm="36328"/>
    </mc:Choice>
    <mc:Fallback xmlns="">
      <p:transition spd="slow" advTm="363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A3FD3B-BA9A-4E0D-87BD-7E428EB1F947}"/>
              </a:ext>
            </a:extLst>
          </p:cNvPr>
          <p:cNvSpPr txBox="1"/>
          <p:nvPr/>
        </p:nvSpPr>
        <p:spPr>
          <a:xfrm>
            <a:off x="812800" y="571500"/>
            <a:ext cx="11296650" cy="6442789"/>
          </a:xfrm>
          <a:prstGeom prst="rect">
            <a:avLst/>
          </a:prstGeom>
          <a:noFill/>
        </p:spPr>
        <p:txBody>
          <a:bodyPr wrap="square" lIns="91440" tIns="45720" rIns="91440" bIns="45720" rtlCol="0" anchor="t">
            <a:spAutoFit/>
          </a:bodyPr>
          <a:lstStyle/>
          <a:p>
            <a:r>
              <a:rPr lang="en-US" sz="2000" dirty="0">
                <a:latin typeface="Times New Roman"/>
                <a:cs typeface="Times New Roman"/>
              </a:rPr>
              <a:t>Steps to find SVD of matrix M (</a:t>
            </a:r>
            <a:r>
              <a:rPr lang="en-US" sz="2000" dirty="0" err="1">
                <a:latin typeface="Times New Roman"/>
                <a:cs typeface="Times New Roman"/>
              </a:rPr>
              <a:t>mxn</a:t>
            </a:r>
            <a:r>
              <a:rPr lang="en-US" sz="2000" dirty="0">
                <a:latin typeface="Times New Roman"/>
                <a:cs typeface="Times New Roman"/>
              </a:rPr>
              <a:t>)</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a:cs typeface="Times New Roman"/>
              </a:rPr>
              <a:t>(</a:t>
            </a:r>
            <a:r>
              <a:rPr lang="en-US" sz="2000" dirty="0" err="1">
                <a:latin typeface="Times New Roman"/>
                <a:cs typeface="Times New Roman"/>
              </a:rPr>
              <a:t>i</a:t>
            </a:r>
            <a:r>
              <a:rPr lang="en-US" sz="2000" dirty="0">
                <a:latin typeface="Times New Roman"/>
                <a:cs typeface="Times New Roman"/>
              </a:rPr>
              <a:t>) MM</a:t>
            </a:r>
            <a:r>
              <a:rPr lang="en-US" sz="2000" baseline="30000" dirty="0">
                <a:latin typeface="Times New Roman"/>
                <a:cs typeface="Times New Roman"/>
              </a:rPr>
              <a:t>T</a:t>
            </a:r>
            <a:r>
              <a:rPr lang="en-US" sz="2000" dirty="0">
                <a:latin typeface="Times New Roman"/>
                <a:cs typeface="Times New Roman"/>
              </a:rPr>
              <a:t> has dimensions </a:t>
            </a:r>
            <a:r>
              <a:rPr lang="en-US" sz="2000" dirty="0" err="1">
                <a:latin typeface="Times New Roman"/>
                <a:cs typeface="Times New Roman"/>
              </a:rPr>
              <a:t>mxm</a:t>
            </a:r>
            <a:r>
              <a:rPr lang="en-US" sz="2000" dirty="0">
                <a:latin typeface="Times New Roman"/>
                <a:cs typeface="Times New Roman"/>
              </a:rPr>
              <a:t> – Calculate eigenvalues and eigenvectors of MM</a:t>
            </a:r>
            <a:r>
              <a:rPr lang="en-US" sz="2000" baseline="30000" dirty="0">
                <a:latin typeface="Times New Roman"/>
                <a:cs typeface="Times New Roman"/>
              </a:rPr>
              <a:t>T</a:t>
            </a:r>
            <a:r>
              <a:rPr lang="en-US" sz="2000" dirty="0">
                <a:latin typeface="Times New Roman"/>
                <a:cs typeface="Times New Roman"/>
              </a:rPr>
              <a:t> </a:t>
            </a:r>
          </a:p>
          <a:p>
            <a:r>
              <a:rPr lang="en-US" sz="2000" dirty="0">
                <a:latin typeface="Times New Roman"/>
                <a:cs typeface="Times New Roman"/>
              </a:rPr>
              <a:t>The eigenvectors of MM</a:t>
            </a:r>
            <a:r>
              <a:rPr lang="en-US" sz="2000" baseline="30000" dirty="0">
                <a:latin typeface="Times New Roman"/>
                <a:cs typeface="Times New Roman"/>
              </a:rPr>
              <a:t>T</a:t>
            </a:r>
            <a:r>
              <a:rPr lang="en-US" sz="2000" dirty="0">
                <a:latin typeface="Times New Roman"/>
                <a:cs typeface="Times New Roman"/>
              </a:rPr>
              <a:t> form columns of U</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a:cs typeface="Times New Roman"/>
              </a:rPr>
              <a:t>(ii) S  is a diagonal  </a:t>
            </a:r>
            <a:r>
              <a:rPr lang="en-US" sz="2000" dirty="0" err="1">
                <a:latin typeface="Times New Roman"/>
                <a:cs typeface="Times New Roman"/>
              </a:rPr>
              <a:t>mxn</a:t>
            </a:r>
            <a:r>
              <a:rPr lang="en-US" sz="2000" dirty="0">
                <a:latin typeface="Times New Roman"/>
                <a:cs typeface="Times New Roman"/>
              </a:rPr>
              <a:t> matrix and the diagonal elements of S are square root of the eigenvalues of MM</a:t>
            </a:r>
            <a:r>
              <a:rPr lang="en-US" sz="2000" baseline="30000" dirty="0">
                <a:latin typeface="Times New Roman"/>
                <a:cs typeface="Times New Roman"/>
              </a:rPr>
              <a:t>T   </a:t>
            </a:r>
            <a:endParaRPr lang="en-US" sz="2000" baseline="30000" dirty="0">
              <a:latin typeface="Times New Roman" panose="02020603050405020304" pitchFamily="18" charset="0"/>
              <a:cs typeface="Times New Roman" panose="02020603050405020304" pitchFamily="18" charset="0"/>
            </a:endParaRPr>
          </a:p>
          <a:p>
            <a:r>
              <a:rPr lang="en-US" sz="2000" dirty="0">
                <a:latin typeface="Times New Roman"/>
                <a:cs typeface="Times New Roman"/>
              </a:rPr>
              <a:t>(with additional zeros in the diagonal if required for dimensional matching)</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a:cs typeface="Times New Roman"/>
              </a:rPr>
              <a:t>(iii) M</a:t>
            </a:r>
            <a:r>
              <a:rPr lang="en-US" sz="2000" baseline="30000" dirty="0">
                <a:latin typeface="Times New Roman"/>
                <a:cs typeface="Times New Roman"/>
              </a:rPr>
              <a:t>T</a:t>
            </a:r>
            <a:r>
              <a:rPr lang="en-US" sz="2000" dirty="0">
                <a:latin typeface="Times New Roman"/>
                <a:cs typeface="Times New Roman"/>
              </a:rPr>
              <a:t>M has dimensions </a:t>
            </a:r>
            <a:r>
              <a:rPr lang="en-US" sz="2000" dirty="0" err="1">
                <a:latin typeface="Times New Roman"/>
                <a:cs typeface="Times New Roman"/>
              </a:rPr>
              <a:t>nxn</a:t>
            </a:r>
            <a:r>
              <a:rPr lang="en-US" sz="2000" dirty="0">
                <a:latin typeface="Times New Roman"/>
                <a:cs typeface="Times New Roman"/>
              </a:rPr>
              <a:t> - Calculate eigenvalues and eigenvectors of M</a:t>
            </a:r>
            <a:r>
              <a:rPr lang="en-US" sz="2000" baseline="30000" dirty="0">
                <a:latin typeface="Times New Roman"/>
                <a:cs typeface="Times New Roman"/>
              </a:rPr>
              <a:t>T</a:t>
            </a:r>
            <a:r>
              <a:rPr lang="en-US" sz="2000" dirty="0">
                <a:latin typeface="Times New Roman"/>
                <a:cs typeface="Times New Roman"/>
              </a:rPr>
              <a:t>M .</a:t>
            </a:r>
          </a:p>
          <a:p>
            <a:r>
              <a:rPr lang="en-US" sz="2000" dirty="0">
                <a:latin typeface="Times New Roman"/>
                <a:cs typeface="Times New Roman"/>
              </a:rPr>
              <a:t>The eigenvectors of M</a:t>
            </a:r>
            <a:r>
              <a:rPr lang="en-US" sz="2000" baseline="30000" dirty="0">
                <a:latin typeface="Times New Roman"/>
                <a:cs typeface="Times New Roman"/>
              </a:rPr>
              <a:t>T</a:t>
            </a:r>
            <a:r>
              <a:rPr lang="en-US" sz="2000" dirty="0">
                <a:latin typeface="Times New Roman"/>
                <a:cs typeface="Times New Roman"/>
              </a:rPr>
              <a:t>M   form columns of V</a:t>
            </a:r>
          </a:p>
          <a:p>
            <a:r>
              <a:rPr lang="en-US" sz="2000" dirty="0">
                <a:latin typeface="Times New Roman"/>
                <a:cs typeface="Times New Roman"/>
              </a:rPr>
              <a:t>V*= V</a:t>
            </a:r>
            <a:r>
              <a:rPr lang="en-US" sz="2000" baseline="30000" dirty="0">
                <a:latin typeface="Times New Roman"/>
                <a:cs typeface="Times New Roman"/>
              </a:rPr>
              <a:t>T</a:t>
            </a:r>
          </a:p>
          <a:p>
            <a:endParaRPr lang="en-US" sz="2000" baseline="30000" dirty="0">
              <a:latin typeface="Times New Roman" panose="02020603050405020304" pitchFamily="18" charset="0"/>
              <a:cs typeface="Times New Roman" panose="02020603050405020304" pitchFamily="18" charset="0"/>
            </a:endParaRPr>
          </a:p>
          <a:p>
            <a:endParaRPr lang="en-US" sz="2000" baseline="30000" dirty="0">
              <a:latin typeface="Times New Roman" panose="02020603050405020304" pitchFamily="18" charset="0"/>
              <a:cs typeface="Times New Roman" panose="02020603050405020304" pitchFamily="18" charset="0"/>
            </a:endParaRPr>
          </a:p>
          <a:p>
            <a:endParaRPr lang="en-US" sz="2400" baseline="30000" dirty="0">
              <a:latin typeface="Times New Roman" panose="02020603050405020304" pitchFamily="18" charset="0"/>
              <a:cs typeface="Times New Roman" panose="02020603050405020304" pitchFamily="18" charset="0"/>
            </a:endParaRPr>
          </a:p>
          <a:p>
            <a:r>
              <a:rPr lang="en-US" sz="2400" baseline="30000" dirty="0">
                <a:latin typeface="Times New Roman"/>
                <a:cs typeface="Times New Roman"/>
              </a:rPr>
              <a:t>We used NUMPY/Python to do the Singular Value decomposition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E97BC57-2E5C-48E8-ABBC-708A4B7BC970}"/>
              </a:ext>
            </a:extLst>
          </p:cNvPr>
          <p:cNvPicPr>
            <a:picLocks noChangeAspect="1"/>
          </p:cNvPicPr>
          <p:nvPr/>
        </p:nvPicPr>
        <p:blipFill>
          <a:blip r:embed="rId2"/>
          <a:stretch>
            <a:fillRect/>
          </a:stretch>
        </p:blipFill>
        <p:spPr>
          <a:xfrm>
            <a:off x="5588000" y="62368"/>
            <a:ext cx="3937000" cy="1474646"/>
          </a:xfrm>
          <a:prstGeom prst="rect">
            <a:avLst/>
          </a:prstGeom>
        </p:spPr>
      </p:pic>
      <p:pic>
        <p:nvPicPr>
          <p:cNvPr id="5" name="Picture 4" descr="Logo, company name&#10;&#10;Description automatically generated">
            <a:extLst>
              <a:ext uri="{FF2B5EF4-FFF2-40B4-BE49-F238E27FC236}">
                <a16:creationId xmlns:a16="http://schemas.microsoft.com/office/drawing/2014/main" id="{4C46E247-E891-BD12-C7AB-415B8AA30FCB}"/>
              </a:ext>
            </a:extLst>
          </p:cNvPr>
          <p:cNvPicPr>
            <a:picLocks noChangeAspect="1"/>
          </p:cNvPicPr>
          <p:nvPr/>
        </p:nvPicPr>
        <p:blipFill>
          <a:blip r:embed="rId3"/>
          <a:stretch>
            <a:fillRect/>
          </a:stretch>
        </p:blipFill>
        <p:spPr>
          <a:xfrm>
            <a:off x="10005111" y="489"/>
            <a:ext cx="2045839" cy="2076994"/>
          </a:xfrm>
          <a:prstGeom prst="rect">
            <a:avLst/>
          </a:prstGeom>
        </p:spPr>
      </p:pic>
    </p:spTree>
    <p:extLst>
      <p:ext uri="{BB962C8B-B14F-4D97-AF65-F5344CB8AC3E}">
        <p14:creationId xmlns:p14="http://schemas.microsoft.com/office/powerpoint/2010/main" val="1631430641"/>
      </p:ext>
    </p:extLst>
  </p:cSld>
  <p:clrMapOvr>
    <a:masterClrMapping/>
  </p:clrMapOvr>
  <mc:AlternateContent xmlns:mc="http://schemas.openxmlformats.org/markup-compatibility/2006" xmlns:p14="http://schemas.microsoft.com/office/powerpoint/2010/main">
    <mc:Choice Requires="p14">
      <p:transition spd="slow" p14:dur="2000" advTm="271242"/>
    </mc:Choice>
    <mc:Fallback xmlns="">
      <p:transition spd="slow" advTm="27124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038EB-122F-4D4F-9444-ED72EFCD3302}"/>
              </a:ext>
            </a:extLst>
          </p:cNvPr>
          <p:cNvPicPr>
            <a:picLocks noChangeAspect="1"/>
          </p:cNvPicPr>
          <p:nvPr/>
        </p:nvPicPr>
        <p:blipFill>
          <a:blip r:embed="rId2"/>
          <a:stretch>
            <a:fillRect/>
          </a:stretch>
        </p:blipFill>
        <p:spPr>
          <a:xfrm>
            <a:off x="435675" y="0"/>
            <a:ext cx="8079676" cy="6557096"/>
          </a:xfrm>
          <a:prstGeom prst="rect">
            <a:avLst/>
          </a:prstGeom>
        </p:spPr>
      </p:pic>
      <p:sp>
        <p:nvSpPr>
          <p:cNvPr id="4" name="TextBox 3">
            <a:extLst>
              <a:ext uri="{FF2B5EF4-FFF2-40B4-BE49-F238E27FC236}">
                <a16:creationId xmlns:a16="http://schemas.microsoft.com/office/drawing/2014/main" id="{153ECE0B-06F8-4D80-9D9C-F40669FFF606}"/>
              </a:ext>
            </a:extLst>
          </p:cNvPr>
          <p:cNvSpPr txBox="1"/>
          <p:nvPr/>
        </p:nvSpPr>
        <p:spPr>
          <a:xfrm>
            <a:off x="8604250" y="6096000"/>
            <a:ext cx="2724150" cy="923330"/>
          </a:xfrm>
          <a:prstGeom prst="rect">
            <a:avLst/>
          </a:prstGeom>
          <a:noFill/>
        </p:spPr>
        <p:txBody>
          <a:bodyPr wrap="square" rtlCol="0">
            <a:spAutoFit/>
          </a:bodyPr>
          <a:lstStyle/>
          <a:p>
            <a:r>
              <a:rPr lang="en-US" dirty="0">
                <a:hlinkClick r:id="rId3"/>
              </a:rPr>
              <a:t>https://devopedia.org/principal-component-analysis</a:t>
            </a:r>
            <a:endParaRPr lang="en-US" dirty="0"/>
          </a:p>
          <a:p>
            <a:endParaRPr lang="en-US" dirty="0"/>
          </a:p>
        </p:txBody>
      </p:sp>
      <p:pic>
        <p:nvPicPr>
          <p:cNvPr id="2" name="Picture 1" descr="Logo, company name&#10;&#10;Description automatically generated">
            <a:extLst>
              <a:ext uri="{FF2B5EF4-FFF2-40B4-BE49-F238E27FC236}">
                <a16:creationId xmlns:a16="http://schemas.microsoft.com/office/drawing/2014/main" id="{3299044F-59C6-6A5D-F410-6952B95B9742}"/>
              </a:ext>
            </a:extLst>
          </p:cNvPr>
          <p:cNvPicPr>
            <a:picLocks noChangeAspect="1"/>
          </p:cNvPicPr>
          <p:nvPr/>
        </p:nvPicPr>
        <p:blipFill>
          <a:blip r:embed="rId4"/>
          <a:stretch>
            <a:fillRect/>
          </a:stretch>
        </p:blipFill>
        <p:spPr>
          <a:xfrm>
            <a:off x="10039792" y="-2442"/>
            <a:ext cx="2045839" cy="2076994"/>
          </a:xfrm>
          <a:prstGeom prst="rect">
            <a:avLst/>
          </a:prstGeom>
        </p:spPr>
      </p:pic>
    </p:spTree>
    <p:extLst>
      <p:ext uri="{BB962C8B-B14F-4D97-AF65-F5344CB8AC3E}">
        <p14:creationId xmlns:p14="http://schemas.microsoft.com/office/powerpoint/2010/main" val="3746840844"/>
      </p:ext>
    </p:extLst>
  </p:cSld>
  <p:clrMapOvr>
    <a:masterClrMapping/>
  </p:clrMapOvr>
  <mc:AlternateContent xmlns:mc="http://schemas.openxmlformats.org/markup-compatibility/2006" xmlns:p14="http://schemas.microsoft.com/office/powerpoint/2010/main">
    <mc:Choice Requires="p14">
      <p:transition spd="slow" p14:dur="2000" advTm="319330"/>
    </mc:Choice>
    <mc:Fallback xmlns="">
      <p:transition spd="slow" advTm="31933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8C351C-51A9-4182-B5E0-A83D795A1252}"/>
              </a:ext>
            </a:extLst>
          </p:cNvPr>
          <p:cNvSpPr txBox="1"/>
          <p:nvPr/>
        </p:nvSpPr>
        <p:spPr>
          <a:xfrm>
            <a:off x="709889" y="3489683"/>
            <a:ext cx="566258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Times New Roman" panose="02020603050405020304" pitchFamily="18" charset="0"/>
                <a:cs typeface="Times New Roman" panose="02020603050405020304" pitchFamily="18" charset="0"/>
              </a:rPr>
              <a:t>Convert Image to an array and display it using python's </a:t>
            </a:r>
            <a:r>
              <a:rPr lang="en-US" sz="2000" dirty="0" err="1">
                <a:latin typeface="Times New Roman" panose="02020603050405020304" pitchFamily="18" charset="0"/>
                <a:cs typeface="Times New Roman" panose="02020603050405020304" pitchFamily="18" charset="0"/>
              </a:rPr>
              <a:t>matplotlib.pyplot</a:t>
            </a:r>
            <a:endParaRPr lang="en-US" sz="2000" dirty="0">
              <a:latin typeface="Times New Roman" panose="02020603050405020304" pitchFamily="18" charset="0"/>
              <a:cs typeface="Times New Roman" panose="02020603050405020304" pitchFamily="18" charset="0"/>
            </a:endParaRPr>
          </a:p>
        </p:txBody>
      </p:sp>
      <p:pic>
        <p:nvPicPr>
          <p:cNvPr id="4" name="Picture 4" descr="A picture containing graphical user interface&#10;&#10;Description automatically generated">
            <a:extLst>
              <a:ext uri="{FF2B5EF4-FFF2-40B4-BE49-F238E27FC236}">
                <a16:creationId xmlns:a16="http://schemas.microsoft.com/office/drawing/2014/main" id="{88A81501-9810-4CF3-805C-CE72069FF44C}"/>
              </a:ext>
            </a:extLst>
          </p:cNvPr>
          <p:cNvPicPr>
            <a:picLocks noChangeAspect="1"/>
          </p:cNvPicPr>
          <p:nvPr/>
        </p:nvPicPr>
        <p:blipFill>
          <a:blip r:embed="rId3"/>
          <a:stretch>
            <a:fillRect/>
          </a:stretch>
        </p:blipFill>
        <p:spPr>
          <a:xfrm>
            <a:off x="6627179" y="290412"/>
            <a:ext cx="3343469" cy="3771401"/>
          </a:xfrm>
          <a:prstGeom prst="rect">
            <a:avLst/>
          </a:prstGeom>
        </p:spPr>
      </p:pic>
      <p:pic>
        <p:nvPicPr>
          <p:cNvPr id="6" name="Picture 6" descr="Text&#10;&#10;Description automatically generated">
            <a:extLst>
              <a:ext uri="{FF2B5EF4-FFF2-40B4-BE49-F238E27FC236}">
                <a16:creationId xmlns:a16="http://schemas.microsoft.com/office/drawing/2014/main" id="{F3A035F9-B44D-4160-8996-8BEB4FAF3D57}"/>
              </a:ext>
            </a:extLst>
          </p:cNvPr>
          <p:cNvPicPr>
            <a:picLocks noChangeAspect="1"/>
          </p:cNvPicPr>
          <p:nvPr/>
        </p:nvPicPr>
        <p:blipFill>
          <a:blip r:embed="rId4"/>
          <a:stretch>
            <a:fillRect/>
          </a:stretch>
        </p:blipFill>
        <p:spPr>
          <a:xfrm>
            <a:off x="251351" y="4344889"/>
            <a:ext cx="6923314" cy="1540768"/>
          </a:xfrm>
          <a:prstGeom prst="rect">
            <a:avLst/>
          </a:prstGeom>
        </p:spPr>
      </p:pic>
      <p:pic>
        <p:nvPicPr>
          <p:cNvPr id="7" name="Picture 7" descr="Text&#10;&#10;Description automatically generated">
            <a:extLst>
              <a:ext uri="{FF2B5EF4-FFF2-40B4-BE49-F238E27FC236}">
                <a16:creationId xmlns:a16="http://schemas.microsoft.com/office/drawing/2014/main" id="{FAA8B84C-0972-4932-8A0A-D6FD09401862}"/>
              </a:ext>
            </a:extLst>
          </p:cNvPr>
          <p:cNvPicPr>
            <a:picLocks noChangeAspect="1"/>
          </p:cNvPicPr>
          <p:nvPr/>
        </p:nvPicPr>
        <p:blipFill>
          <a:blip r:embed="rId5"/>
          <a:stretch>
            <a:fillRect/>
          </a:stretch>
        </p:blipFill>
        <p:spPr>
          <a:xfrm>
            <a:off x="7986755" y="4758411"/>
            <a:ext cx="3559628" cy="1095131"/>
          </a:xfrm>
          <a:prstGeom prst="rect">
            <a:avLst/>
          </a:prstGeom>
        </p:spPr>
      </p:pic>
      <p:sp>
        <p:nvSpPr>
          <p:cNvPr id="5" name="Title 4">
            <a:extLst>
              <a:ext uri="{FF2B5EF4-FFF2-40B4-BE49-F238E27FC236}">
                <a16:creationId xmlns:a16="http://schemas.microsoft.com/office/drawing/2014/main" id="{8DF8899F-52F2-4742-8B00-9DE235064E3C}"/>
              </a:ext>
            </a:extLst>
          </p:cNvPr>
          <p:cNvSpPr>
            <a:spLocks noGrp="1"/>
          </p:cNvSpPr>
          <p:nvPr>
            <p:ph type="title"/>
          </p:nvPr>
        </p:nvSpPr>
        <p:spPr>
          <a:xfrm>
            <a:off x="132257" y="-65395"/>
            <a:ext cx="10515600" cy="1325563"/>
          </a:xfrm>
        </p:spPr>
        <p:txBody>
          <a:bodyPr/>
          <a:lstStyle/>
          <a:p>
            <a:r>
              <a:rPr lang="en-US" dirty="0">
                <a:cs typeface="Calibri Light"/>
              </a:rPr>
              <a:t>Compression</a:t>
            </a:r>
          </a:p>
        </p:txBody>
      </p:sp>
      <p:pic>
        <p:nvPicPr>
          <p:cNvPr id="9" name="Picture 8" descr="Logo&#10;&#10;Description automatically generated">
            <a:extLst>
              <a:ext uri="{FF2B5EF4-FFF2-40B4-BE49-F238E27FC236}">
                <a16:creationId xmlns:a16="http://schemas.microsoft.com/office/drawing/2014/main" id="{780F72D2-1B4D-4158-8312-31031C4A8B48}"/>
              </a:ext>
            </a:extLst>
          </p:cNvPr>
          <p:cNvPicPr>
            <a:picLocks noChangeAspect="1"/>
          </p:cNvPicPr>
          <p:nvPr/>
        </p:nvPicPr>
        <p:blipFill>
          <a:blip r:embed="rId6"/>
          <a:stretch>
            <a:fillRect/>
          </a:stretch>
        </p:blipFill>
        <p:spPr>
          <a:xfrm>
            <a:off x="10013904" y="0"/>
            <a:ext cx="2045839" cy="2076994"/>
          </a:xfrm>
          <a:prstGeom prst="rect">
            <a:avLst/>
          </a:prstGeom>
        </p:spPr>
      </p:pic>
      <p:sp>
        <p:nvSpPr>
          <p:cNvPr id="10" name="TextBox 9">
            <a:extLst>
              <a:ext uri="{FF2B5EF4-FFF2-40B4-BE49-F238E27FC236}">
                <a16:creationId xmlns:a16="http://schemas.microsoft.com/office/drawing/2014/main" id="{5CA5C6A5-0A38-441D-8820-232D5D4EB016}"/>
              </a:ext>
            </a:extLst>
          </p:cNvPr>
          <p:cNvSpPr txBox="1"/>
          <p:nvPr/>
        </p:nvSpPr>
        <p:spPr>
          <a:xfrm>
            <a:off x="7910945" y="44176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Size</a:t>
            </a:r>
          </a:p>
        </p:txBody>
      </p:sp>
      <p:sp>
        <p:nvSpPr>
          <p:cNvPr id="8" name="TextBox 7">
            <a:extLst>
              <a:ext uri="{FF2B5EF4-FFF2-40B4-BE49-F238E27FC236}">
                <a16:creationId xmlns:a16="http://schemas.microsoft.com/office/drawing/2014/main" id="{90B672C1-8647-4D71-8C84-964DC8363845}"/>
              </a:ext>
            </a:extLst>
          </p:cNvPr>
          <p:cNvSpPr txBox="1"/>
          <p:nvPr/>
        </p:nvSpPr>
        <p:spPr>
          <a:xfrm>
            <a:off x="10354733" y="2277534"/>
            <a:ext cx="167550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cs typeface="Times New Roman" panose="02020603050405020304" pitchFamily="18" charset="0"/>
              </a:rPr>
              <a:t>Tux (left) created by Larry Ewing 1996 using GIMP</a:t>
            </a:r>
          </a:p>
        </p:txBody>
      </p:sp>
      <p:sp>
        <p:nvSpPr>
          <p:cNvPr id="11" name="TextBox 10">
            <a:extLst>
              <a:ext uri="{FF2B5EF4-FFF2-40B4-BE49-F238E27FC236}">
                <a16:creationId xmlns:a16="http://schemas.microsoft.com/office/drawing/2014/main" id="{D558F0E2-1F82-4CC0-9886-351815DE3B34}"/>
              </a:ext>
            </a:extLst>
          </p:cNvPr>
          <p:cNvSpPr txBox="1"/>
          <p:nvPr/>
        </p:nvSpPr>
        <p:spPr>
          <a:xfrm>
            <a:off x="251351" y="6105923"/>
            <a:ext cx="6923314" cy="923330"/>
          </a:xfrm>
          <a:prstGeom prst="rect">
            <a:avLst/>
          </a:prstGeom>
          <a:noFill/>
        </p:spPr>
        <p:txBody>
          <a:bodyPr wrap="square" rtlCol="0">
            <a:spAutoFit/>
          </a:bodyPr>
          <a:lstStyle/>
          <a:p>
            <a:r>
              <a:rPr lang="en-US" dirty="0">
                <a:solidFill>
                  <a:srgbClr val="FF0000"/>
                </a:solidFill>
                <a:hlinkClick r:id="rId7"/>
              </a:rPr>
              <a:t>https://en.wikipedia.org/wiki/Tux_(mascot)#:~:text=Tux%20is%20a%20penguin%20character,depict%20Tux%20in%20various%20styles</a:t>
            </a:r>
            <a:endParaRPr lang="en-US" dirty="0">
              <a:solidFill>
                <a:srgbClr val="FF0000"/>
              </a:solidFill>
            </a:endParaRPr>
          </a:p>
          <a:p>
            <a:r>
              <a:rPr lang="en-US" dirty="0">
                <a:solidFill>
                  <a:srgbClr val="FF0000"/>
                </a:solidFill>
              </a:rPr>
              <a:t>.</a:t>
            </a:r>
          </a:p>
        </p:txBody>
      </p:sp>
      <p:sp>
        <p:nvSpPr>
          <p:cNvPr id="12" name="TextBox 11">
            <a:extLst>
              <a:ext uri="{FF2B5EF4-FFF2-40B4-BE49-F238E27FC236}">
                <a16:creationId xmlns:a16="http://schemas.microsoft.com/office/drawing/2014/main" id="{A470A2D9-0E21-4E44-B708-94C3CA348F57}"/>
              </a:ext>
            </a:extLst>
          </p:cNvPr>
          <p:cNvSpPr txBox="1"/>
          <p:nvPr/>
        </p:nvSpPr>
        <p:spPr>
          <a:xfrm>
            <a:off x="508000" y="1158240"/>
            <a:ext cx="5918200" cy="1477328"/>
          </a:xfrm>
          <a:prstGeom prst="rect">
            <a:avLst/>
          </a:prstGeom>
          <a:noFill/>
        </p:spPr>
        <p:txBody>
          <a:bodyPr wrap="square" lIns="91440" tIns="45720" rIns="91440" bIns="45720" rtlCol="0" anchor="t">
            <a:spAutoFit/>
          </a:bodyPr>
          <a:lstStyle/>
          <a:p>
            <a:pPr marL="285750" indent="-285750">
              <a:buFont typeface="Arial,Sans-Serif" panose="020B0604020202020204" pitchFamily="34" charset="0"/>
              <a:buChar char="•"/>
            </a:pPr>
            <a:r>
              <a:rPr lang="en-US" dirty="0">
                <a:latin typeface="Times New Roman" panose="02020603050405020304" pitchFamily="18" charset="0"/>
                <a:ea typeface="+mn-lt"/>
                <a:cs typeface="Times New Roman" panose="02020603050405020304" pitchFamily="18" charset="0"/>
              </a:rPr>
              <a:t>UΣV^T = X </a:t>
            </a:r>
          </a:p>
          <a:p>
            <a:pPr marL="285750" indent="-285750">
              <a:buFont typeface="Arial,Sans-Serif" panose="020B0604020202020204" pitchFamily="34" charset="0"/>
              <a:buChar char="•"/>
            </a:pPr>
            <a:r>
              <a:rPr lang="en-US" dirty="0">
                <a:latin typeface="Times New Roman" panose="02020603050405020304" pitchFamily="18" charset="0"/>
                <a:ea typeface="+mn-lt"/>
                <a:cs typeface="Times New Roman" panose="02020603050405020304" pitchFamily="18" charset="0"/>
              </a:rPr>
              <a:t>SVD Approximates X when not all ranks are included</a:t>
            </a:r>
          </a:p>
          <a:p>
            <a:pPr marL="285750" indent="-285750">
              <a:buFont typeface="Arial" panose="020B0604020202020204" pitchFamily="34" charset="0"/>
              <a:buChar char="•"/>
            </a:pP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50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102293-58B9-4E8A-9EB9-FA703E3C9699}"/>
              </a:ext>
            </a:extLst>
          </p:cNvPr>
          <p:cNvSpPr txBox="1"/>
          <p:nvPr/>
        </p:nvSpPr>
        <p:spPr>
          <a:xfrm>
            <a:off x="468087" y="468086"/>
            <a:ext cx="907868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Times New Roman" panose="02020603050405020304" pitchFamily="18" charset="0"/>
                <a:ea typeface="+mn-lt"/>
                <a:cs typeface="Times New Roman" panose="02020603050405020304" pitchFamily="18" charset="0"/>
              </a:rPr>
              <a:t>RGB to Grayscale using the 30% of Red cones, 59% of Green cones, and 11% of Blue cones in the human eye.</a:t>
            </a:r>
            <a:endParaRPr lang="en-US" sz="2800" dirty="0">
              <a:latin typeface="Times New Roman" panose="02020603050405020304" pitchFamily="18" charset="0"/>
              <a:cs typeface="Times New Roman" panose="02020603050405020304" pitchFamily="18" charset="0"/>
            </a:endParaRPr>
          </a:p>
        </p:txBody>
      </p:sp>
      <p:pic>
        <p:nvPicPr>
          <p:cNvPr id="3" name="Picture 3" descr="A close-up of a penguin&#10;&#10;Description automatically generated">
            <a:extLst>
              <a:ext uri="{FF2B5EF4-FFF2-40B4-BE49-F238E27FC236}">
                <a16:creationId xmlns:a16="http://schemas.microsoft.com/office/drawing/2014/main" id="{3AD339E6-FA6C-45A9-8B0F-6A07912D0856}"/>
              </a:ext>
            </a:extLst>
          </p:cNvPr>
          <p:cNvPicPr>
            <a:picLocks noChangeAspect="1"/>
          </p:cNvPicPr>
          <p:nvPr/>
        </p:nvPicPr>
        <p:blipFill>
          <a:blip r:embed="rId3"/>
          <a:stretch>
            <a:fillRect/>
          </a:stretch>
        </p:blipFill>
        <p:spPr>
          <a:xfrm>
            <a:off x="8356767" y="2076488"/>
            <a:ext cx="3444959" cy="3832351"/>
          </a:xfrm>
          <a:prstGeom prst="rect">
            <a:avLst/>
          </a:prstGeom>
        </p:spPr>
      </p:pic>
      <p:pic>
        <p:nvPicPr>
          <p:cNvPr id="4" name="Picture 4" descr="Text&#10;&#10;Description automatically generated">
            <a:extLst>
              <a:ext uri="{FF2B5EF4-FFF2-40B4-BE49-F238E27FC236}">
                <a16:creationId xmlns:a16="http://schemas.microsoft.com/office/drawing/2014/main" id="{62E0C813-A7D9-41E6-A034-747587E6662F}"/>
              </a:ext>
            </a:extLst>
          </p:cNvPr>
          <p:cNvPicPr>
            <a:picLocks noChangeAspect="1"/>
          </p:cNvPicPr>
          <p:nvPr/>
        </p:nvPicPr>
        <p:blipFill>
          <a:blip r:embed="rId4"/>
          <a:stretch>
            <a:fillRect/>
          </a:stretch>
        </p:blipFill>
        <p:spPr>
          <a:xfrm>
            <a:off x="547011" y="1823593"/>
            <a:ext cx="6291942" cy="1458665"/>
          </a:xfrm>
          <a:prstGeom prst="rect">
            <a:avLst/>
          </a:prstGeom>
        </p:spPr>
      </p:pic>
      <p:pic>
        <p:nvPicPr>
          <p:cNvPr id="5" name="Picture 5" descr="A picture containing logo&#10;&#10;Description automatically generated">
            <a:extLst>
              <a:ext uri="{FF2B5EF4-FFF2-40B4-BE49-F238E27FC236}">
                <a16:creationId xmlns:a16="http://schemas.microsoft.com/office/drawing/2014/main" id="{19D214FB-36CB-4B99-8437-B1D3A88C70F9}"/>
              </a:ext>
            </a:extLst>
          </p:cNvPr>
          <p:cNvPicPr>
            <a:picLocks noChangeAspect="1"/>
          </p:cNvPicPr>
          <p:nvPr/>
        </p:nvPicPr>
        <p:blipFill>
          <a:blip r:embed="rId5"/>
          <a:stretch>
            <a:fillRect/>
          </a:stretch>
        </p:blipFill>
        <p:spPr>
          <a:xfrm>
            <a:off x="463664" y="3649467"/>
            <a:ext cx="6738257" cy="632898"/>
          </a:xfrm>
          <a:prstGeom prst="rect">
            <a:avLst/>
          </a:prstGeom>
        </p:spPr>
      </p:pic>
      <p:pic>
        <p:nvPicPr>
          <p:cNvPr id="7" name="Picture 6" descr="Logo&#10;&#10;Description automatically generated">
            <a:extLst>
              <a:ext uri="{FF2B5EF4-FFF2-40B4-BE49-F238E27FC236}">
                <a16:creationId xmlns:a16="http://schemas.microsoft.com/office/drawing/2014/main" id="{C20451D5-3C35-401A-A15C-7091CC5AD2EE}"/>
              </a:ext>
            </a:extLst>
          </p:cNvPr>
          <p:cNvPicPr>
            <a:picLocks noChangeAspect="1"/>
          </p:cNvPicPr>
          <p:nvPr/>
        </p:nvPicPr>
        <p:blipFill>
          <a:blip r:embed="rId6"/>
          <a:stretch>
            <a:fillRect/>
          </a:stretch>
        </p:blipFill>
        <p:spPr>
          <a:xfrm>
            <a:off x="10013904" y="-34787"/>
            <a:ext cx="2045839" cy="2076994"/>
          </a:xfrm>
          <a:prstGeom prst="rect">
            <a:avLst/>
          </a:prstGeom>
        </p:spPr>
      </p:pic>
      <p:sp>
        <p:nvSpPr>
          <p:cNvPr id="8" name="TextBox 7">
            <a:extLst>
              <a:ext uri="{FF2B5EF4-FFF2-40B4-BE49-F238E27FC236}">
                <a16:creationId xmlns:a16="http://schemas.microsoft.com/office/drawing/2014/main" id="{E8E79FB5-843A-4AC9-B73A-7FF5AF3C7050}"/>
              </a:ext>
            </a:extLst>
          </p:cNvPr>
          <p:cNvSpPr txBox="1"/>
          <p:nvPr/>
        </p:nvSpPr>
        <p:spPr>
          <a:xfrm>
            <a:off x="869966" y="50278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panose="02020603050405020304" pitchFamily="18" charset="0"/>
                <a:cs typeface="Times New Roman" panose="02020603050405020304" pitchFamily="18" charset="0"/>
              </a:rPr>
              <a:t>Size</a:t>
            </a:r>
          </a:p>
        </p:txBody>
      </p:sp>
      <p:pic>
        <p:nvPicPr>
          <p:cNvPr id="9" name="Picture 9" descr="Text&#10;&#10;Description automatically generated">
            <a:extLst>
              <a:ext uri="{FF2B5EF4-FFF2-40B4-BE49-F238E27FC236}">
                <a16:creationId xmlns:a16="http://schemas.microsoft.com/office/drawing/2014/main" id="{E9A715F1-82AD-45BA-B449-F0143C7C0E38}"/>
              </a:ext>
            </a:extLst>
          </p:cNvPr>
          <p:cNvPicPr>
            <a:picLocks noChangeAspect="1"/>
          </p:cNvPicPr>
          <p:nvPr/>
        </p:nvPicPr>
        <p:blipFill>
          <a:blip r:embed="rId7"/>
          <a:stretch>
            <a:fillRect/>
          </a:stretch>
        </p:blipFill>
        <p:spPr>
          <a:xfrm>
            <a:off x="2593710" y="4570057"/>
            <a:ext cx="3336100" cy="915637"/>
          </a:xfrm>
          <a:prstGeom prst="rect">
            <a:avLst/>
          </a:prstGeom>
        </p:spPr>
      </p:pic>
      <p:sp>
        <p:nvSpPr>
          <p:cNvPr id="10" name="TextBox 9">
            <a:extLst>
              <a:ext uri="{FF2B5EF4-FFF2-40B4-BE49-F238E27FC236}">
                <a16:creationId xmlns:a16="http://schemas.microsoft.com/office/drawing/2014/main" id="{B352D610-73D2-49A5-93BD-D95F0DEDB0AE}"/>
              </a:ext>
            </a:extLst>
          </p:cNvPr>
          <p:cNvSpPr txBox="1"/>
          <p:nvPr/>
        </p:nvSpPr>
        <p:spPr>
          <a:xfrm>
            <a:off x="645487" y="5855025"/>
            <a:ext cx="6094990" cy="1200329"/>
          </a:xfrm>
          <a:prstGeom prst="rect">
            <a:avLst/>
          </a:prstGeom>
          <a:noFill/>
        </p:spPr>
        <p:txBody>
          <a:bodyPr wrap="square">
            <a:spAutoFit/>
          </a:bodyPr>
          <a:lstStyle/>
          <a:p>
            <a:r>
              <a:rPr lang="en-US" dirty="0">
                <a:hlinkClick r:id="rId8"/>
              </a:rPr>
              <a:t>https://en.wikipedia.org/wiki/Tux_(mascot)#:~:text=Tux%20is%20a%20penguin%20character,depict%20Tux%20in%20various%20styles</a:t>
            </a:r>
            <a:r>
              <a:rPr lang="en-US" dirty="0"/>
              <a:t>.</a:t>
            </a:r>
          </a:p>
          <a:p>
            <a:endParaRPr lang="en-US" dirty="0"/>
          </a:p>
        </p:txBody>
      </p:sp>
    </p:spTree>
    <p:extLst>
      <p:ext uri="{BB962C8B-B14F-4D97-AF65-F5344CB8AC3E}">
        <p14:creationId xmlns:p14="http://schemas.microsoft.com/office/powerpoint/2010/main" val="287794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D567BF-0088-4A14-B1E5-EFECF1154081}"/>
              </a:ext>
            </a:extLst>
          </p:cNvPr>
          <p:cNvSpPr txBox="1"/>
          <p:nvPr/>
        </p:nvSpPr>
        <p:spPr>
          <a:xfrm>
            <a:off x="107551" y="514677"/>
            <a:ext cx="960297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Times New Roman" panose="02020603050405020304" pitchFamily="18" charset="0"/>
                <a:ea typeface="+mn-lt"/>
                <a:cs typeface="Times New Roman" panose="02020603050405020304" pitchFamily="18" charset="0"/>
              </a:rPr>
              <a:t>Implement SVD compression, showing the compression ratio, compressed image.</a:t>
            </a:r>
            <a:endParaRPr lang="en-US" sz="2800" dirty="0">
              <a:latin typeface="Times New Roman" panose="02020603050405020304" pitchFamily="18" charset="0"/>
              <a:cs typeface="Times New Roman" panose="02020603050405020304" pitchFamily="18" charset="0"/>
            </a:endParaRPr>
          </a:p>
        </p:txBody>
      </p:sp>
      <p:pic>
        <p:nvPicPr>
          <p:cNvPr id="3" name="Picture 3" descr="Text&#10;&#10;Description automatically generated">
            <a:extLst>
              <a:ext uri="{FF2B5EF4-FFF2-40B4-BE49-F238E27FC236}">
                <a16:creationId xmlns:a16="http://schemas.microsoft.com/office/drawing/2014/main" id="{C67408A4-E62F-4ECC-B241-ECD564883BCA}"/>
              </a:ext>
            </a:extLst>
          </p:cNvPr>
          <p:cNvPicPr>
            <a:picLocks noChangeAspect="1"/>
          </p:cNvPicPr>
          <p:nvPr/>
        </p:nvPicPr>
        <p:blipFill>
          <a:blip r:embed="rId3"/>
          <a:stretch>
            <a:fillRect/>
          </a:stretch>
        </p:blipFill>
        <p:spPr>
          <a:xfrm>
            <a:off x="328130" y="1717443"/>
            <a:ext cx="10639580" cy="2020264"/>
          </a:xfrm>
          <a:prstGeom prst="rect">
            <a:avLst/>
          </a:prstGeom>
        </p:spPr>
      </p:pic>
      <p:pic>
        <p:nvPicPr>
          <p:cNvPr id="4" name="Picture 4" descr="Text&#10;&#10;Description automatically generated">
            <a:extLst>
              <a:ext uri="{FF2B5EF4-FFF2-40B4-BE49-F238E27FC236}">
                <a16:creationId xmlns:a16="http://schemas.microsoft.com/office/drawing/2014/main" id="{C7196061-88ED-427A-AE35-F64030119874}"/>
              </a:ext>
            </a:extLst>
          </p:cNvPr>
          <p:cNvPicPr>
            <a:picLocks noChangeAspect="1"/>
          </p:cNvPicPr>
          <p:nvPr/>
        </p:nvPicPr>
        <p:blipFill>
          <a:blip r:embed="rId4"/>
          <a:stretch>
            <a:fillRect/>
          </a:stretch>
        </p:blipFill>
        <p:spPr>
          <a:xfrm>
            <a:off x="325780" y="3414621"/>
            <a:ext cx="10851247" cy="2930132"/>
          </a:xfrm>
          <a:prstGeom prst="rect">
            <a:avLst/>
          </a:prstGeom>
        </p:spPr>
      </p:pic>
      <p:pic>
        <p:nvPicPr>
          <p:cNvPr id="5" name="Picture 4" descr="Logo&#10;&#10;Description automatically generated">
            <a:extLst>
              <a:ext uri="{FF2B5EF4-FFF2-40B4-BE49-F238E27FC236}">
                <a16:creationId xmlns:a16="http://schemas.microsoft.com/office/drawing/2014/main" id="{3EBD79EE-EB35-4B39-8295-56E54CDD8C1F}"/>
              </a:ext>
            </a:extLst>
          </p:cNvPr>
          <p:cNvPicPr>
            <a:picLocks noChangeAspect="1"/>
          </p:cNvPicPr>
          <p:nvPr/>
        </p:nvPicPr>
        <p:blipFill>
          <a:blip r:embed="rId5"/>
          <a:stretch>
            <a:fillRect/>
          </a:stretch>
        </p:blipFill>
        <p:spPr>
          <a:xfrm>
            <a:off x="10747131" y="133730"/>
            <a:ext cx="1321820" cy="1341949"/>
          </a:xfrm>
          <a:prstGeom prst="rect">
            <a:avLst/>
          </a:prstGeom>
        </p:spPr>
      </p:pic>
    </p:spTree>
    <p:extLst>
      <p:ext uri="{BB962C8B-B14F-4D97-AF65-F5344CB8AC3E}">
        <p14:creationId xmlns:p14="http://schemas.microsoft.com/office/powerpoint/2010/main" val="3628767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B4E28E7-36B3-4103-A4C1-91F2B0AB93D1}"/>
              </a:ext>
            </a:extLst>
          </p:cNvPr>
          <p:cNvPicPr>
            <a:picLocks noChangeAspect="1"/>
          </p:cNvPicPr>
          <p:nvPr/>
        </p:nvPicPr>
        <p:blipFill>
          <a:blip r:embed="rId2"/>
          <a:stretch>
            <a:fillRect/>
          </a:stretch>
        </p:blipFill>
        <p:spPr>
          <a:xfrm>
            <a:off x="1548741" y="4510558"/>
            <a:ext cx="1798928" cy="2230887"/>
          </a:xfrm>
          <a:prstGeom prst="rect">
            <a:avLst/>
          </a:prstGeom>
        </p:spPr>
      </p:pic>
      <p:pic>
        <p:nvPicPr>
          <p:cNvPr id="3" name="Picture 3">
            <a:extLst>
              <a:ext uri="{FF2B5EF4-FFF2-40B4-BE49-F238E27FC236}">
                <a16:creationId xmlns:a16="http://schemas.microsoft.com/office/drawing/2014/main" id="{8AEBF5DE-341B-4D32-8ACD-5D629BB624C5}"/>
              </a:ext>
            </a:extLst>
          </p:cNvPr>
          <p:cNvPicPr>
            <a:picLocks noChangeAspect="1"/>
          </p:cNvPicPr>
          <p:nvPr/>
        </p:nvPicPr>
        <p:blipFill>
          <a:blip r:embed="rId3"/>
          <a:stretch>
            <a:fillRect/>
          </a:stretch>
        </p:blipFill>
        <p:spPr>
          <a:xfrm>
            <a:off x="4281055" y="4443255"/>
            <a:ext cx="1798928" cy="2212019"/>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F9CCA4DD-481A-45EB-8FB7-8CAD3435F94D}"/>
              </a:ext>
            </a:extLst>
          </p:cNvPr>
          <p:cNvPicPr>
            <a:picLocks noChangeAspect="1"/>
          </p:cNvPicPr>
          <p:nvPr/>
        </p:nvPicPr>
        <p:blipFill>
          <a:blip r:embed="rId4"/>
          <a:stretch>
            <a:fillRect/>
          </a:stretch>
        </p:blipFill>
        <p:spPr>
          <a:xfrm>
            <a:off x="7013369" y="4430730"/>
            <a:ext cx="1790461" cy="2230887"/>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595C308D-A5CD-4C24-8BED-A30530361518}"/>
              </a:ext>
            </a:extLst>
          </p:cNvPr>
          <p:cNvPicPr>
            <a:picLocks noChangeAspect="1"/>
          </p:cNvPicPr>
          <p:nvPr/>
        </p:nvPicPr>
        <p:blipFill>
          <a:blip r:embed="rId5"/>
          <a:stretch>
            <a:fillRect/>
          </a:stretch>
        </p:blipFill>
        <p:spPr>
          <a:xfrm>
            <a:off x="9745683" y="4376375"/>
            <a:ext cx="1790461" cy="2228457"/>
          </a:xfrm>
          <a:prstGeom prst="rect">
            <a:avLst/>
          </a:prstGeom>
        </p:spPr>
      </p:pic>
      <p:sp>
        <p:nvSpPr>
          <p:cNvPr id="6" name="TextBox 5">
            <a:extLst>
              <a:ext uri="{FF2B5EF4-FFF2-40B4-BE49-F238E27FC236}">
                <a16:creationId xmlns:a16="http://schemas.microsoft.com/office/drawing/2014/main" id="{E4D88817-118C-4C49-8278-38717F309CA9}"/>
              </a:ext>
            </a:extLst>
          </p:cNvPr>
          <p:cNvSpPr txBox="1"/>
          <p:nvPr/>
        </p:nvSpPr>
        <p:spPr>
          <a:xfrm>
            <a:off x="575436" y="5176029"/>
            <a:ext cx="10369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Times New Roman" panose="02020603050405020304" pitchFamily="18" charset="0"/>
                <a:cs typeface="Times New Roman" panose="02020603050405020304" pitchFamily="18" charset="0"/>
              </a:rPr>
              <a:t>5 Singular Values</a:t>
            </a:r>
          </a:p>
        </p:txBody>
      </p:sp>
      <p:sp>
        <p:nvSpPr>
          <p:cNvPr id="7" name="TextBox 6">
            <a:extLst>
              <a:ext uri="{FF2B5EF4-FFF2-40B4-BE49-F238E27FC236}">
                <a16:creationId xmlns:a16="http://schemas.microsoft.com/office/drawing/2014/main" id="{06308FBE-3056-4597-B9A8-7CE64D6ACEFE}"/>
              </a:ext>
            </a:extLst>
          </p:cNvPr>
          <p:cNvSpPr txBox="1"/>
          <p:nvPr/>
        </p:nvSpPr>
        <p:spPr>
          <a:xfrm>
            <a:off x="3347669" y="5176028"/>
            <a:ext cx="9928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panose="02020603050405020304" pitchFamily="18" charset="0"/>
                <a:cs typeface="Times New Roman" panose="02020603050405020304" pitchFamily="18" charset="0"/>
              </a:rPr>
              <a:t>50 Singular Values</a:t>
            </a:r>
          </a:p>
        </p:txBody>
      </p:sp>
      <p:sp>
        <p:nvSpPr>
          <p:cNvPr id="8" name="TextBox 7">
            <a:extLst>
              <a:ext uri="{FF2B5EF4-FFF2-40B4-BE49-F238E27FC236}">
                <a16:creationId xmlns:a16="http://schemas.microsoft.com/office/drawing/2014/main" id="{12651A82-AA6E-43B7-8AFB-FDBF0031438D}"/>
              </a:ext>
            </a:extLst>
          </p:cNvPr>
          <p:cNvSpPr txBox="1"/>
          <p:nvPr/>
        </p:nvSpPr>
        <p:spPr>
          <a:xfrm>
            <a:off x="8807280" y="5099828"/>
            <a:ext cx="10442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panose="02020603050405020304" pitchFamily="18" charset="0"/>
                <a:cs typeface="Times New Roman" panose="02020603050405020304" pitchFamily="18" charset="0"/>
              </a:rPr>
              <a:t>300 Singular Values</a:t>
            </a:r>
          </a:p>
        </p:txBody>
      </p:sp>
      <p:sp>
        <p:nvSpPr>
          <p:cNvPr id="9" name="TextBox 8">
            <a:extLst>
              <a:ext uri="{FF2B5EF4-FFF2-40B4-BE49-F238E27FC236}">
                <a16:creationId xmlns:a16="http://schemas.microsoft.com/office/drawing/2014/main" id="{D03D933D-2B4F-44F3-8BD7-50B578D3A425}"/>
              </a:ext>
            </a:extLst>
          </p:cNvPr>
          <p:cNvSpPr txBox="1"/>
          <p:nvPr/>
        </p:nvSpPr>
        <p:spPr>
          <a:xfrm>
            <a:off x="6079301" y="5147111"/>
            <a:ext cx="9892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panose="02020603050405020304" pitchFamily="18" charset="0"/>
                <a:cs typeface="Times New Roman" panose="02020603050405020304" pitchFamily="18" charset="0"/>
              </a:rPr>
              <a:t>200 Singular Values</a:t>
            </a:r>
          </a:p>
        </p:txBody>
      </p:sp>
      <p:pic>
        <p:nvPicPr>
          <p:cNvPr id="11" name="Picture 10">
            <a:extLst>
              <a:ext uri="{FF2B5EF4-FFF2-40B4-BE49-F238E27FC236}">
                <a16:creationId xmlns:a16="http://schemas.microsoft.com/office/drawing/2014/main" id="{8632C46D-C886-465A-BE63-5802C2CF10C0}"/>
              </a:ext>
            </a:extLst>
          </p:cNvPr>
          <p:cNvPicPr>
            <a:picLocks noChangeAspect="1"/>
          </p:cNvPicPr>
          <p:nvPr/>
        </p:nvPicPr>
        <p:blipFill>
          <a:blip r:embed="rId6"/>
          <a:stretch>
            <a:fillRect/>
          </a:stretch>
        </p:blipFill>
        <p:spPr>
          <a:xfrm>
            <a:off x="10013904" y="0"/>
            <a:ext cx="2045839" cy="2076994"/>
          </a:xfrm>
          <a:prstGeom prst="rect">
            <a:avLst/>
          </a:prstGeom>
        </p:spPr>
      </p:pic>
      <p:pic>
        <p:nvPicPr>
          <p:cNvPr id="10" name="Picture 3" descr="Graphical user interface&#10;&#10;Description automatically generated">
            <a:extLst>
              <a:ext uri="{FF2B5EF4-FFF2-40B4-BE49-F238E27FC236}">
                <a16:creationId xmlns:a16="http://schemas.microsoft.com/office/drawing/2014/main" id="{DD69D48E-3E88-4B02-AEF5-C74DAABFB677}"/>
              </a:ext>
            </a:extLst>
          </p:cNvPr>
          <p:cNvPicPr>
            <a:picLocks noChangeAspect="1"/>
          </p:cNvPicPr>
          <p:nvPr/>
        </p:nvPicPr>
        <p:blipFill>
          <a:blip r:embed="rId7"/>
          <a:stretch>
            <a:fillRect/>
          </a:stretch>
        </p:blipFill>
        <p:spPr>
          <a:xfrm>
            <a:off x="253088" y="116677"/>
            <a:ext cx="6457831" cy="4055310"/>
          </a:xfrm>
          <a:prstGeom prst="rect">
            <a:avLst/>
          </a:prstGeom>
        </p:spPr>
      </p:pic>
      <p:pic>
        <p:nvPicPr>
          <p:cNvPr id="12" name="Picture 12" descr="Text&#10;&#10;Description automatically generated">
            <a:extLst>
              <a:ext uri="{FF2B5EF4-FFF2-40B4-BE49-F238E27FC236}">
                <a16:creationId xmlns:a16="http://schemas.microsoft.com/office/drawing/2014/main" id="{727C66F9-1C64-4813-B777-19274921498A}"/>
              </a:ext>
            </a:extLst>
          </p:cNvPr>
          <p:cNvPicPr>
            <a:picLocks noChangeAspect="1"/>
          </p:cNvPicPr>
          <p:nvPr/>
        </p:nvPicPr>
        <p:blipFill>
          <a:blip r:embed="rId8"/>
          <a:stretch>
            <a:fillRect/>
          </a:stretch>
        </p:blipFill>
        <p:spPr>
          <a:xfrm>
            <a:off x="6867304" y="2161033"/>
            <a:ext cx="5235755" cy="1391868"/>
          </a:xfrm>
          <a:prstGeom prst="rect">
            <a:avLst/>
          </a:prstGeom>
        </p:spPr>
      </p:pic>
      <p:sp>
        <p:nvSpPr>
          <p:cNvPr id="13" name="TextBox 12">
            <a:extLst>
              <a:ext uri="{FF2B5EF4-FFF2-40B4-BE49-F238E27FC236}">
                <a16:creationId xmlns:a16="http://schemas.microsoft.com/office/drawing/2014/main" id="{E4EACF51-9DD9-4CE4-9CB6-C5A6B34FEAAA}"/>
              </a:ext>
            </a:extLst>
          </p:cNvPr>
          <p:cNvSpPr txBox="1"/>
          <p:nvPr/>
        </p:nvSpPr>
        <p:spPr>
          <a:xfrm>
            <a:off x="8198207" y="480352"/>
            <a:ext cx="18130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Times New Roman" panose="02020603050405020304" pitchFamily="18" charset="0"/>
                <a:cs typeface="Times New Roman" panose="02020603050405020304" pitchFamily="18" charset="0"/>
              </a:rPr>
              <a:t>100 Singular Values (sizes in bytes)</a:t>
            </a:r>
          </a:p>
        </p:txBody>
      </p:sp>
      <p:sp>
        <p:nvSpPr>
          <p:cNvPr id="15" name="TextBox 14">
            <a:extLst>
              <a:ext uri="{FF2B5EF4-FFF2-40B4-BE49-F238E27FC236}">
                <a16:creationId xmlns:a16="http://schemas.microsoft.com/office/drawing/2014/main" id="{2BBA01C4-C630-40CC-937C-3A91BB80B2C3}"/>
              </a:ext>
            </a:extLst>
          </p:cNvPr>
          <p:cNvSpPr txBox="1"/>
          <p:nvPr/>
        </p:nvSpPr>
        <p:spPr>
          <a:xfrm>
            <a:off x="1363133" y="4106333"/>
            <a:ext cx="10668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Singular Values</a:t>
            </a:r>
          </a:p>
        </p:txBody>
      </p:sp>
      <p:sp>
        <p:nvSpPr>
          <p:cNvPr id="17" name="TextBox 16">
            <a:extLst>
              <a:ext uri="{FF2B5EF4-FFF2-40B4-BE49-F238E27FC236}">
                <a16:creationId xmlns:a16="http://schemas.microsoft.com/office/drawing/2014/main" id="{C96C78CB-D2FE-47FC-8041-8BB89D1B98C3}"/>
              </a:ext>
            </a:extLst>
          </p:cNvPr>
          <p:cNvSpPr txBox="1"/>
          <p:nvPr/>
        </p:nvSpPr>
        <p:spPr>
          <a:xfrm rot="16200000">
            <a:off x="-38101" y="2132040"/>
            <a:ext cx="50800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Error</a:t>
            </a:r>
          </a:p>
        </p:txBody>
      </p:sp>
      <p:cxnSp>
        <p:nvCxnSpPr>
          <p:cNvPr id="19" name="Straight Arrow Connector 18">
            <a:extLst>
              <a:ext uri="{FF2B5EF4-FFF2-40B4-BE49-F238E27FC236}">
                <a16:creationId xmlns:a16="http://schemas.microsoft.com/office/drawing/2014/main" id="{3D234C34-C55C-4789-96E3-9475E9CB0D24}"/>
              </a:ext>
            </a:extLst>
          </p:cNvPr>
          <p:cNvCxnSpPr/>
          <p:nvPr/>
        </p:nvCxnSpPr>
        <p:spPr>
          <a:xfrm flipH="1">
            <a:off x="854075" y="3267074"/>
            <a:ext cx="592667" cy="330202"/>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CD88CA-B182-42A7-B825-980A2C36B669}"/>
              </a:ext>
            </a:extLst>
          </p:cNvPr>
          <p:cNvSpPr txBox="1"/>
          <p:nvPr/>
        </p:nvSpPr>
        <p:spPr>
          <a:xfrm>
            <a:off x="1162407" y="2309152"/>
            <a:ext cx="18130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Elbow (optimized)</a:t>
            </a:r>
          </a:p>
        </p:txBody>
      </p:sp>
    </p:spTree>
    <p:extLst>
      <p:ext uri="{BB962C8B-B14F-4D97-AF65-F5344CB8AC3E}">
        <p14:creationId xmlns:p14="http://schemas.microsoft.com/office/powerpoint/2010/main" val="95390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31B7EC-BD2E-4E99-B40C-A3F96FB168FF}"/>
              </a:ext>
            </a:extLst>
          </p:cNvPr>
          <p:cNvPicPr>
            <a:picLocks noChangeAspect="1"/>
          </p:cNvPicPr>
          <p:nvPr/>
        </p:nvPicPr>
        <p:blipFill>
          <a:blip r:embed="rId2"/>
          <a:stretch>
            <a:fillRect/>
          </a:stretch>
        </p:blipFill>
        <p:spPr>
          <a:xfrm>
            <a:off x="9264282" y="2349500"/>
            <a:ext cx="2932211" cy="3041650"/>
          </a:xfrm>
          <a:prstGeom prst="rect">
            <a:avLst/>
          </a:prstGeom>
        </p:spPr>
      </p:pic>
      <p:pic>
        <p:nvPicPr>
          <p:cNvPr id="8" name="Picture 7">
            <a:extLst>
              <a:ext uri="{FF2B5EF4-FFF2-40B4-BE49-F238E27FC236}">
                <a16:creationId xmlns:a16="http://schemas.microsoft.com/office/drawing/2014/main" id="{AFF56ADD-D722-4487-89FF-ED07A1FE1246}"/>
              </a:ext>
            </a:extLst>
          </p:cNvPr>
          <p:cNvPicPr>
            <a:picLocks noChangeAspect="1"/>
          </p:cNvPicPr>
          <p:nvPr/>
        </p:nvPicPr>
        <p:blipFill>
          <a:blip r:embed="rId3"/>
          <a:stretch>
            <a:fillRect/>
          </a:stretch>
        </p:blipFill>
        <p:spPr>
          <a:xfrm>
            <a:off x="3010671" y="2405010"/>
            <a:ext cx="2908936" cy="2986140"/>
          </a:xfrm>
          <a:prstGeom prst="rect">
            <a:avLst/>
          </a:prstGeom>
        </p:spPr>
      </p:pic>
      <p:pic>
        <p:nvPicPr>
          <p:cNvPr id="10" name="Picture 9">
            <a:extLst>
              <a:ext uri="{FF2B5EF4-FFF2-40B4-BE49-F238E27FC236}">
                <a16:creationId xmlns:a16="http://schemas.microsoft.com/office/drawing/2014/main" id="{6CD5579F-237F-4174-A31E-0F38DD2727AB}"/>
              </a:ext>
            </a:extLst>
          </p:cNvPr>
          <p:cNvPicPr>
            <a:picLocks noChangeAspect="1"/>
          </p:cNvPicPr>
          <p:nvPr/>
        </p:nvPicPr>
        <p:blipFill>
          <a:blip r:embed="rId4"/>
          <a:stretch>
            <a:fillRect/>
          </a:stretch>
        </p:blipFill>
        <p:spPr>
          <a:xfrm>
            <a:off x="5995807" y="2357895"/>
            <a:ext cx="3123332" cy="3106949"/>
          </a:xfrm>
          <a:prstGeom prst="rect">
            <a:avLst/>
          </a:prstGeom>
        </p:spPr>
      </p:pic>
      <p:pic>
        <p:nvPicPr>
          <p:cNvPr id="12" name="Picture 11">
            <a:extLst>
              <a:ext uri="{FF2B5EF4-FFF2-40B4-BE49-F238E27FC236}">
                <a16:creationId xmlns:a16="http://schemas.microsoft.com/office/drawing/2014/main" id="{6EF3390E-F631-4F3F-AF68-C0F120C0DC21}"/>
              </a:ext>
            </a:extLst>
          </p:cNvPr>
          <p:cNvPicPr>
            <a:picLocks noChangeAspect="1"/>
          </p:cNvPicPr>
          <p:nvPr/>
        </p:nvPicPr>
        <p:blipFill>
          <a:blip r:embed="rId5"/>
          <a:stretch>
            <a:fillRect/>
          </a:stretch>
        </p:blipFill>
        <p:spPr>
          <a:xfrm>
            <a:off x="-76652" y="2394396"/>
            <a:ext cx="3120384" cy="3104704"/>
          </a:xfrm>
          <a:prstGeom prst="rect">
            <a:avLst/>
          </a:prstGeom>
        </p:spPr>
      </p:pic>
      <p:pic>
        <p:nvPicPr>
          <p:cNvPr id="2" name="Picture 1" descr="Logo, company name&#10;&#10;Description automatically generated">
            <a:extLst>
              <a:ext uri="{FF2B5EF4-FFF2-40B4-BE49-F238E27FC236}">
                <a16:creationId xmlns:a16="http://schemas.microsoft.com/office/drawing/2014/main" id="{49A5953F-78EB-4B95-B3EE-41A93B3CD461}"/>
              </a:ext>
            </a:extLst>
          </p:cNvPr>
          <p:cNvPicPr>
            <a:picLocks noChangeAspect="1"/>
          </p:cNvPicPr>
          <p:nvPr/>
        </p:nvPicPr>
        <p:blipFill>
          <a:blip r:embed="rId6"/>
          <a:stretch>
            <a:fillRect/>
          </a:stretch>
        </p:blipFill>
        <p:spPr>
          <a:xfrm>
            <a:off x="-133948" y="-116922"/>
            <a:ext cx="2045839" cy="2076994"/>
          </a:xfrm>
          <a:prstGeom prst="rect">
            <a:avLst/>
          </a:prstGeom>
        </p:spPr>
      </p:pic>
      <p:sp>
        <p:nvSpPr>
          <p:cNvPr id="3" name="Oval 2">
            <a:extLst>
              <a:ext uri="{FF2B5EF4-FFF2-40B4-BE49-F238E27FC236}">
                <a16:creationId xmlns:a16="http://schemas.microsoft.com/office/drawing/2014/main" id="{A21332F3-369A-4800-BEEF-AB6EB622FCCA}"/>
              </a:ext>
            </a:extLst>
          </p:cNvPr>
          <p:cNvSpPr/>
          <p:nvPr/>
        </p:nvSpPr>
        <p:spPr>
          <a:xfrm>
            <a:off x="1981199" y="264160"/>
            <a:ext cx="7569201" cy="1508760"/>
          </a:xfrm>
          <a:prstGeom prst="ellipse">
            <a:avLst/>
          </a:prstGeom>
          <a:solidFill>
            <a:schemeClr val="accent5">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fontAlgn="base"/>
            <a:r>
              <a:rPr lang="en-US" sz="1800" b="0" i="0" dirty="0">
                <a:solidFill>
                  <a:srgbClr val="000000"/>
                </a:solidFill>
                <a:effectLst/>
                <a:latin typeface="Times New Roman" panose="02020603050405020304" pitchFamily="18" charset="0"/>
                <a:cs typeface="Times New Roman" panose="02020603050405020304" pitchFamily="18" charset="0"/>
              </a:rPr>
              <a:t>Singular Value Decomposition using NUMPY on Python to compress Color images</a:t>
            </a:r>
          </a:p>
          <a:p>
            <a:pPr algn="l" fontAlgn="base"/>
            <a:r>
              <a:rPr lang="en-US" sz="1800" b="0" i="0" dirty="0">
                <a:solidFill>
                  <a:srgbClr val="000000"/>
                </a:solidFill>
                <a:effectLst/>
                <a:latin typeface="Times New Roman" panose="02020603050405020304" pitchFamily="18" charset="0"/>
                <a:cs typeface="Times New Roman" panose="02020603050405020304" pitchFamily="18" charset="0"/>
              </a:rPr>
              <a:t>Color images have 3 RGB layers and we are doing SVD on all 3 layers and reconstructing image.</a:t>
            </a:r>
          </a:p>
        </p:txBody>
      </p:sp>
      <p:pic>
        <p:nvPicPr>
          <p:cNvPr id="7" name="Picture 6">
            <a:extLst>
              <a:ext uri="{FF2B5EF4-FFF2-40B4-BE49-F238E27FC236}">
                <a16:creationId xmlns:a16="http://schemas.microsoft.com/office/drawing/2014/main" id="{AA17A23B-698A-4DDD-B73D-D58F278B4B6D}"/>
              </a:ext>
            </a:extLst>
          </p:cNvPr>
          <p:cNvPicPr>
            <a:picLocks noChangeAspect="1"/>
          </p:cNvPicPr>
          <p:nvPr/>
        </p:nvPicPr>
        <p:blipFill>
          <a:blip r:embed="rId7"/>
          <a:stretch>
            <a:fillRect/>
          </a:stretch>
        </p:blipFill>
        <p:spPr>
          <a:xfrm>
            <a:off x="9290560" y="202009"/>
            <a:ext cx="2874045" cy="1986473"/>
          </a:xfrm>
          <a:prstGeom prst="rect">
            <a:avLst/>
          </a:prstGeom>
        </p:spPr>
      </p:pic>
      <p:sp>
        <p:nvSpPr>
          <p:cNvPr id="25" name="Oval 24">
            <a:extLst>
              <a:ext uri="{FF2B5EF4-FFF2-40B4-BE49-F238E27FC236}">
                <a16:creationId xmlns:a16="http://schemas.microsoft.com/office/drawing/2014/main" id="{BD72794C-6EB7-4087-80DA-4C249D79C932}"/>
              </a:ext>
            </a:extLst>
          </p:cNvPr>
          <p:cNvSpPr/>
          <p:nvPr/>
        </p:nvSpPr>
        <p:spPr>
          <a:xfrm>
            <a:off x="7924231" y="5849259"/>
            <a:ext cx="2600199" cy="10087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400" b="1" i="1" dirty="0">
                <a:solidFill>
                  <a:schemeClr val="tx1">
                    <a:lumMod val="95000"/>
                    <a:lumOff val="5000"/>
                  </a:schemeClr>
                </a:solidFill>
                <a:cs typeface="Calibri"/>
                <a:hlinkClick r:id="rId8">
                  <a:extLst>
                    <a:ext uri="{A12FA001-AC4F-418D-AE19-62706E023703}">
                      <ahyp:hlinkClr xmlns:ahyp="http://schemas.microsoft.com/office/drawing/2018/hyperlinkcolor" val="tx"/>
                    </a:ext>
                  </a:extLst>
                </a:hlinkClick>
              </a:rPr>
              <a:t>https://scikit-image.org/</a:t>
            </a:r>
            <a:endParaRPr lang="en-US" sz="2400" b="1" i="1" dirty="0">
              <a:solidFill>
                <a:schemeClr val="tx1">
                  <a:lumMod val="95000"/>
                  <a:lumOff val="5000"/>
                </a:schemeClr>
              </a:solidFill>
              <a:ea typeface="+mn-lt"/>
              <a:cs typeface="+mn-lt"/>
            </a:endParaRPr>
          </a:p>
          <a:p>
            <a:pPr algn="ctr"/>
            <a:endParaRPr lang="en-US" sz="2000" dirty="0">
              <a:cs typeface="Calibri"/>
            </a:endParaRPr>
          </a:p>
        </p:txBody>
      </p:sp>
      <p:sp>
        <p:nvSpPr>
          <p:cNvPr id="4" name="TextBox 3">
            <a:extLst>
              <a:ext uri="{FF2B5EF4-FFF2-40B4-BE49-F238E27FC236}">
                <a16:creationId xmlns:a16="http://schemas.microsoft.com/office/drawing/2014/main" id="{FA51643A-322D-4E4C-8051-B44BED07235D}"/>
              </a:ext>
            </a:extLst>
          </p:cNvPr>
          <p:cNvSpPr txBox="1"/>
          <p:nvPr/>
        </p:nvSpPr>
        <p:spPr>
          <a:xfrm>
            <a:off x="1108553" y="5445545"/>
            <a:ext cx="85970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t>
            </a:r>
          </a:p>
        </p:txBody>
      </p:sp>
      <p:sp>
        <p:nvSpPr>
          <p:cNvPr id="26" name="TextBox 25">
            <a:extLst>
              <a:ext uri="{FF2B5EF4-FFF2-40B4-BE49-F238E27FC236}">
                <a16:creationId xmlns:a16="http://schemas.microsoft.com/office/drawing/2014/main" id="{3B093D42-A25F-4A5F-9E04-51D74D2628FA}"/>
              </a:ext>
            </a:extLst>
          </p:cNvPr>
          <p:cNvSpPr txBox="1"/>
          <p:nvPr/>
        </p:nvSpPr>
        <p:spPr>
          <a:xfrm>
            <a:off x="3993728" y="5422188"/>
            <a:ext cx="85970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112</a:t>
            </a:r>
          </a:p>
        </p:txBody>
      </p:sp>
      <p:sp>
        <p:nvSpPr>
          <p:cNvPr id="27" name="TextBox 26">
            <a:extLst>
              <a:ext uri="{FF2B5EF4-FFF2-40B4-BE49-F238E27FC236}">
                <a16:creationId xmlns:a16="http://schemas.microsoft.com/office/drawing/2014/main" id="{C927A8BF-FBCC-4043-8D91-A5177C402D9A}"/>
              </a:ext>
            </a:extLst>
          </p:cNvPr>
          <p:cNvSpPr txBox="1"/>
          <p:nvPr/>
        </p:nvSpPr>
        <p:spPr>
          <a:xfrm>
            <a:off x="7222023" y="5410417"/>
            <a:ext cx="85970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212</a:t>
            </a:r>
          </a:p>
        </p:txBody>
      </p:sp>
      <p:sp>
        <p:nvSpPr>
          <p:cNvPr id="28" name="TextBox 27">
            <a:extLst>
              <a:ext uri="{FF2B5EF4-FFF2-40B4-BE49-F238E27FC236}">
                <a16:creationId xmlns:a16="http://schemas.microsoft.com/office/drawing/2014/main" id="{E3B85352-074D-485B-961F-ED911A795796}"/>
              </a:ext>
            </a:extLst>
          </p:cNvPr>
          <p:cNvSpPr txBox="1"/>
          <p:nvPr/>
        </p:nvSpPr>
        <p:spPr>
          <a:xfrm>
            <a:off x="10524430" y="5380935"/>
            <a:ext cx="85970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512</a:t>
            </a:r>
          </a:p>
        </p:txBody>
      </p:sp>
    </p:spTree>
    <p:extLst>
      <p:ext uri="{BB962C8B-B14F-4D97-AF65-F5344CB8AC3E}">
        <p14:creationId xmlns:p14="http://schemas.microsoft.com/office/powerpoint/2010/main" val="1584692952"/>
      </p:ext>
    </p:extLst>
  </p:cSld>
  <p:clrMapOvr>
    <a:masterClrMapping/>
  </p:clrMapOvr>
  <mc:AlternateContent xmlns:mc="http://schemas.openxmlformats.org/markup-compatibility/2006" xmlns:p14="http://schemas.microsoft.com/office/powerpoint/2010/main">
    <mc:Choice Requires="p14">
      <p:transition spd="slow" p14:dur="2000" advTm="26387"/>
    </mc:Choice>
    <mc:Fallback xmlns="">
      <p:transition spd="slow" advTm="2638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71EF4D5F-05D2-43C9-BA21-C48025E2ECDB}"/>
              </a:ext>
            </a:extLst>
          </p:cNvPr>
          <p:cNvPicPr>
            <a:picLocks noChangeAspect="1"/>
          </p:cNvPicPr>
          <p:nvPr/>
        </p:nvPicPr>
        <p:blipFill>
          <a:blip r:embed="rId2"/>
          <a:stretch>
            <a:fillRect/>
          </a:stretch>
        </p:blipFill>
        <p:spPr>
          <a:xfrm>
            <a:off x="783432" y="1437733"/>
            <a:ext cx="9053511" cy="4329515"/>
          </a:xfrm>
          <a:prstGeom prst="rect">
            <a:avLst/>
          </a:prstGeom>
        </p:spPr>
      </p:pic>
      <p:pic>
        <p:nvPicPr>
          <p:cNvPr id="6" name="Picture 5" descr="Logo&#10;&#10;Description automatically generated">
            <a:extLst>
              <a:ext uri="{FF2B5EF4-FFF2-40B4-BE49-F238E27FC236}">
                <a16:creationId xmlns:a16="http://schemas.microsoft.com/office/drawing/2014/main" id="{48605AC7-5F06-411F-BBEF-3331635E1EC0}"/>
              </a:ext>
            </a:extLst>
          </p:cNvPr>
          <p:cNvPicPr>
            <a:picLocks noChangeAspect="1"/>
          </p:cNvPicPr>
          <p:nvPr/>
        </p:nvPicPr>
        <p:blipFill>
          <a:blip r:embed="rId3"/>
          <a:stretch>
            <a:fillRect/>
          </a:stretch>
        </p:blipFill>
        <p:spPr>
          <a:xfrm>
            <a:off x="9956291" y="155027"/>
            <a:ext cx="2043884" cy="2086945"/>
          </a:xfrm>
          <a:prstGeom prst="rect">
            <a:avLst/>
          </a:prstGeom>
        </p:spPr>
      </p:pic>
    </p:spTree>
    <p:extLst>
      <p:ext uri="{BB962C8B-B14F-4D97-AF65-F5344CB8AC3E}">
        <p14:creationId xmlns:p14="http://schemas.microsoft.com/office/powerpoint/2010/main" val="3847417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3F73F-1F37-479D-9D82-0E76485B9F8D}"/>
              </a:ext>
            </a:extLst>
          </p:cNvPr>
          <p:cNvPicPr>
            <a:picLocks noChangeAspect="1"/>
          </p:cNvPicPr>
          <p:nvPr/>
        </p:nvPicPr>
        <p:blipFill rotWithShape="1">
          <a:blip r:embed="rId2"/>
          <a:srcRect t="14325" r="2" b="3224"/>
          <a:stretch/>
        </p:blipFill>
        <p:spPr>
          <a:xfrm>
            <a:off x="4441060" y="551408"/>
            <a:ext cx="1536186" cy="1285905"/>
          </a:xfrm>
          <a:prstGeom prst="rect">
            <a:avLst/>
          </a:prstGeom>
        </p:spPr>
      </p:pic>
      <p:pic>
        <p:nvPicPr>
          <p:cNvPr id="3" name="Picture 2" descr="A dog lying on the ground&#10;&#10;Description automatically generated with low confidence">
            <a:extLst>
              <a:ext uri="{FF2B5EF4-FFF2-40B4-BE49-F238E27FC236}">
                <a16:creationId xmlns:a16="http://schemas.microsoft.com/office/drawing/2014/main" id="{60A6AB26-A2B0-4B89-A830-A9DD2763A97C}"/>
              </a:ext>
            </a:extLst>
          </p:cNvPr>
          <p:cNvPicPr>
            <a:picLocks noChangeAspect="1"/>
          </p:cNvPicPr>
          <p:nvPr/>
        </p:nvPicPr>
        <p:blipFill rotWithShape="1">
          <a:blip r:embed="rId3">
            <a:extLst>
              <a:ext uri="{28A0092B-C50C-407E-A947-70E740481C1C}">
                <a14:useLocalDpi xmlns:a14="http://schemas.microsoft.com/office/drawing/2010/main" val="0"/>
              </a:ext>
            </a:extLst>
          </a:blip>
          <a:srcRect r="10401" b="-1"/>
          <a:stretch/>
        </p:blipFill>
        <p:spPr>
          <a:xfrm>
            <a:off x="4263588" y="357705"/>
            <a:ext cx="3669710" cy="3072286"/>
          </a:xfrm>
          <a:prstGeom prst="rect">
            <a:avLst/>
          </a:prstGeom>
        </p:spPr>
      </p:pic>
      <p:pic>
        <p:nvPicPr>
          <p:cNvPr id="5" name="Picture 4" descr="A dog lying on the ground&#10;&#10;Description automatically generated with low confidence">
            <a:extLst>
              <a:ext uri="{FF2B5EF4-FFF2-40B4-BE49-F238E27FC236}">
                <a16:creationId xmlns:a16="http://schemas.microsoft.com/office/drawing/2014/main" id="{9A37251C-2B1D-4E2A-95B3-E02619D56273}"/>
              </a:ext>
            </a:extLst>
          </p:cNvPr>
          <p:cNvPicPr>
            <a:picLocks noChangeAspect="1"/>
          </p:cNvPicPr>
          <p:nvPr/>
        </p:nvPicPr>
        <p:blipFill rotWithShape="1">
          <a:blip r:embed="rId4">
            <a:extLst>
              <a:ext uri="{28A0092B-C50C-407E-A947-70E740481C1C}">
                <a14:useLocalDpi xmlns:a14="http://schemas.microsoft.com/office/drawing/2010/main" val="0"/>
              </a:ext>
            </a:extLst>
          </a:blip>
          <a:srcRect r="10401" b="-1"/>
          <a:stretch/>
        </p:blipFill>
        <p:spPr>
          <a:xfrm>
            <a:off x="8237921" y="455678"/>
            <a:ext cx="3547246" cy="2970232"/>
          </a:xfrm>
          <a:prstGeom prst="rect">
            <a:avLst/>
          </a:prstGeom>
        </p:spPr>
      </p:pic>
      <p:pic>
        <p:nvPicPr>
          <p:cNvPr id="8" name="Picture 7" descr="128&#10;">
            <a:extLst>
              <a:ext uri="{FF2B5EF4-FFF2-40B4-BE49-F238E27FC236}">
                <a16:creationId xmlns:a16="http://schemas.microsoft.com/office/drawing/2014/main" id="{205E3AA7-D63F-4A62-B787-FEC97A266229}"/>
              </a:ext>
            </a:extLst>
          </p:cNvPr>
          <p:cNvPicPr>
            <a:picLocks noChangeAspect="1"/>
          </p:cNvPicPr>
          <p:nvPr/>
        </p:nvPicPr>
        <p:blipFill rotWithShape="1">
          <a:blip r:embed="rId5">
            <a:extLst>
              <a:ext uri="{28A0092B-C50C-407E-A947-70E740481C1C}">
                <a14:useLocalDpi xmlns:a14="http://schemas.microsoft.com/office/drawing/2010/main" val="0"/>
              </a:ext>
            </a:extLst>
          </a:blip>
          <a:srcRect l="4803" r="5513" b="-4"/>
          <a:stretch/>
        </p:blipFill>
        <p:spPr>
          <a:xfrm>
            <a:off x="4203448" y="3508511"/>
            <a:ext cx="3792174" cy="3171426"/>
          </a:xfrm>
          <a:prstGeom prst="rect">
            <a:avLst/>
          </a:prstGeom>
        </p:spPr>
      </p:pic>
      <p:pic>
        <p:nvPicPr>
          <p:cNvPr id="9" name="Picture 8" descr="512">
            <a:extLst>
              <a:ext uri="{FF2B5EF4-FFF2-40B4-BE49-F238E27FC236}">
                <a16:creationId xmlns:a16="http://schemas.microsoft.com/office/drawing/2014/main" id="{7769F796-D6AE-4BE0-AE46-209D6BAB44E2}"/>
              </a:ext>
            </a:extLst>
          </p:cNvPr>
          <p:cNvPicPr>
            <a:picLocks noChangeAspect="1"/>
          </p:cNvPicPr>
          <p:nvPr/>
        </p:nvPicPr>
        <p:blipFill rotWithShape="1">
          <a:blip r:embed="rId6">
            <a:extLst>
              <a:ext uri="{28A0092B-C50C-407E-A947-70E740481C1C}">
                <a14:useLocalDpi xmlns:a14="http://schemas.microsoft.com/office/drawing/2010/main" val="0"/>
              </a:ext>
            </a:extLst>
          </a:blip>
          <a:srcRect r="10317" b="-4"/>
          <a:stretch/>
        </p:blipFill>
        <p:spPr>
          <a:xfrm>
            <a:off x="7928620" y="3375608"/>
            <a:ext cx="3950074" cy="3304329"/>
          </a:xfrm>
          <a:prstGeom prst="rect">
            <a:avLst/>
          </a:prstGeom>
        </p:spPr>
      </p:pic>
      <p:pic>
        <p:nvPicPr>
          <p:cNvPr id="10" name="Picture 9" descr="A dog lying on the ground&#10;&#10;Description automatically generated with low confidence">
            <a:extLst>
              <a:ext uri="{FF2B5EF4-FFF2-40B4-BE49-F238E27FC236}">
                <a16:creationId xmlns:a16="http://schemas.microsoft.com/office/drawing/2014/main" id="{A8369AE7-DF7E-4802-A512-02B1FCDDFF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88" y="3508510"/>
            <a:ext cx="4178265" cy="3133699"/>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DE8653D0-A6DE-454E-BA31-955BDCE47B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319" y="1480784"/>
            <a:ext cx="3230787" cy="2027725"/>
          </a:xfrm>
          <a:prstGeom prst="rect">
            <a:avLst/>
          </a:prstGeom>
        </p:spPr>
      </p:pic>
      <p:pic>
        <p:nvPicPr>
          <p:cNvPr id="26" name="Picture 25" descr="Logo&#10;&#10;Description automatically generated">
            <a:extLst>
              <a:ext uri="{FF2B5EF4-FFF2-40B4-BE49-F238E27FC236}">
                <a16:creationId xmlns:a16="http://schemas.microsoft.com/office/drawing/2014/main" id="{14A1D2CF-0F65-4DD3-863D-46D6F73A4E37}"/>
              </a:ext>
            </a:extLst>
          </p:cNvPr>
          <p:cNvPicPr>
            <a:picLocks noChangeAspect="1"/>
          </p:cNvPicPr>
          <p:nvPr/>
        </p:nvPicPr>
        <p:blipFill>
          <a:blip r:embed="rId2"/>
          <a:stretch>
            <a:fillRect/>
          </a:stretch>
        </p:blipFill>
        <p:spPr>
          <a:xfrm>
            <a:off x="200156" y="126182"/>
            <a:ext cx="1121730" cy="1138812"/>
          </a:xfrm>
          <a:prstGeom prst="rect">
            <a:avLst/>
          </a:prstGeom>
        </p:spPr>
      </p:pic>
      <p:sp>
        <p:nvSpPr>
          <p:cNvPr id="27" name="TextBox 26">
            <a:extLst>
              <a:ext uri="{FF2B5EF4-FFF2-40B4-BE49-F238E27FC236}">
                <a16:creationId xmlns:a16="http://schemas.microsoft.com/office/drawing/2014/main" id="{63C20333-390B-4E0B-8783-E04F83CFCF83}"/>
              </a:ext>
            </a:extLst>
          </p:cNvPr>
          <p:cNvSpPr txBox="1"/>
          <p:nvPr/>
        </p:nvSpPr>
        <p:spPr>
          <a:xfrm>
            <a:off x="6140792" y="3211227"/>
            <a:ext cx="85970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32</a:t>
            </a:r>
          </a:p>
        </p:txBody>
      </p:sp>
      <p:sp>
        <p:nvSpPr>
          <p:cNvPr id="28" name="TextBox 27">
            <a:extLst>
              <a:ext uri="{FF2B5EF4-FFF2-40B4-BE49-F238E27FC236}">
                <a16:creationId xmlns:a16="http://schemas.microsoft.com/office/drawing/2014/main" id="{8B3EA42A-E7FE-4BF7-A517-461121A3E2D8}"/>
              </a:ext>
            </a:extLst>
          </p:cNvPr>
          <p:cNvSpPr txBox="1"/>
          <p:nvPr/>
        </p:nvSpPr>
        <p:spPr>
          <a:xfrm>
            <a:off x="10057459" y="3130710"/>
            <a:ext cx="85970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64</a:t>
            </a:r>
          </a:p>
        </p:txBody>
      </p:sp>
      <p:sp>
        <p:nvSpPr>
          <p:cNvPr id="29" name="TextBox 28">
            <a:extLst>
              <a:ext uri="{FF2B5EF4-FFF2-40B4-BE49-F238E27FC236}">
                <a16:creationId xmlns:a16="http://schemas.microsoft.com/office/drawing/2014/main" id="{178EECFC-D9A5-4CF7-96F6-EA02BC3E1EFA}"/>
              </a:ext>
            </a:extLst>
          </p:cNvPr>
          <p:cNvSpPr txBox="1"/>
          <p:nvPr/>
        </p:nvSpPr>
        <p:spPr>
          <a:xfrm>
            <a:off x="1846342" y="6358831"/>
            <a:ext cx="85970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128</a:t>
            </a:r>
          </a:p>
        </p:txBody>
      </p:sp>
      <p:sp>
        <p:nvSpPr>
          <p:cNvPr id="30" name="TextBox 29">
            <a:extLst>
              <a:ext uri="{FF2B5EF4-FFF2-40B4-BE49-F238E27FC236}">
                <a16:creationId xmlns:a16="http://schemas.microsoft.com/office/drawing/2014/main" id="{5D41FFA4-B7A1-4E11-9ABE-4CA6A63FE61C}"/>
              </a:ext>
            </a:extLst>
          </p:cNvPr>
          <p:cNvSpPr txBox="1"/>
          <p:nvPr/>
        </p:nvSpPr>
        <p:spPr>
          <a:xfrm>
            <a:off x="5890362" y="6411376"/>
            <a:ext cx="85970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256</a:t>
            </a:r>
          </a:p>
        </p:txBody>
      </p:sp>
      <p:sp>
        <p:nvSpPr>
          <p:cNvPr id="31" name="TextBox 30">
            <a:extLst>
              <a:ext uri="{FF2B5EF4-FFF2-40B4-BE49-F238E27FC236}">
                <a16:creationId xmlns:a16="http://schemas.microsoft.com/office/drawing/2014/main" id="{947EA55A-E4CC-4211-8C96-E27A423B0F47}"/>
              </a:ext>
            </a:extLst>
          </p:cNvPr>
          <p:cNvSpPr txBox="1"/>
          <p:nvPr/>
        </p:nvSpPr>
        <p:spPr>
          <a:xfrm>
            <a:off x="9903657" y="6403295"/>
            <a:ext cx="85970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512</a:t>
            </a:r>
          </a:p>
        </p:txBody>
      </p:sp>
    </p:spTree>
    <p:extLst>
      <p:ext uri="{BB962C8B-B14F-4D97-AF65-F5344CB8AC3E}">
        <p14:creationId xmlns:p14="http://schemas.microsoft.com/office/powerpoint/2010/main" val="1053837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EA92B4-1716-4D88-BD78-7AD746908AA7}"/>
              </a:ext>
            </a:extLst>
          </p:cNvPr>
          <p:cNvPicPr>
            <a:picLocks noGrp="1" noChangeAspect="1"/>
          </p:cNvPicPr>
          <p:nvPr>
            <p:ph idx="1"/>
          </p:nvPr>
        </p:nvPicPr>
        <p:blipFill>
          <a:blip r:embed="rId2"/>
          <a:stretch>
            <a:fillRect/>
          </a:stretch>
        </p:blipFill>
        <p:spPr>
          <a:xfrm>
            <a:off x="643467" y="1466089"/>
            <a:ext cx="10905066" cy="3925822"/>
          </a:xfrm>
          <a:prstGeom prst="rect">
            <a:avLst/>
          </a:prstGeom>
        </p:spPr>
      </p:pic>
      <p:pic>
        <p:nvPicPr>
          <p:cNvPr id="6" name="Picture 5">
            <a:extLst>
              <a:ext uri="{FF2B5EF4-FFF2-40B4-BE49-F238E27FC236}">
                <a16:creationId xmlns:a16="http://schemas.microsoft.com/office/drawing/2014/main" id="{BAB3F73F-1F37-479D-9D82-0E76485B9F8D}"/>
              </a:ext>
            </a:extLst>
          </p:cNvPr>
          <p:cNvPicPr>
            <a:picLocks noChangeAspect="1"/>
          </p:cNvPicPr>
          <p:nvPr/>
        </p:nvPicPr>
        <p:blipFill>
          <a:blip r:embed="rId3"/>
          <a:stretch>
            <a:fillRect/>
          </a:stretch>
        </p:blipFill>
        <p:spPr>
          <a:xfrm>
            <a:off x="10762140" y="142488"/>
            <a:ext cx="1188138" cy="1206232"/>
          </a:xfrm>
          <a:prstGeom prst="rect">
            <a:avLst/>
          </a:prstGeom>
        </p:spPr>
      </p:pic>
    </p:spTree>
    <p:extLst>
      <p:ext uri="{BB962C8B-B14F-4D97-AF65-F5344CB8AC3E}">
        <p14:creationId xmlns:p14="http://schemas.microsoft.com/office/powerpoint/2010/main" val="107375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3F4890-4B1E-4141-BC0B-94AFD2742580}"/>
              </a:ext>
            </a:extLst>
          </p:cNvPr>
          <p:cNvSpPr txBox="1"/>
          <p:nvPr/>
        </p:nvSpPr>
        <p:spPr>
          <a:xfrm>
            <a:off x="505164" y="967738"/>
            <a:ext cx="10179538" cy="535531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dirty="0">
                <a:effectLst/>
                <a:latin typeface="Times New Roman"/>
                <a:ea typeface="Calibri" panose="020F0502020204030204" pitchFamily="34" charset="0"/>
                <a:cs typeface="Times New Roman"/>
              </a:rPr>
              <a:t>Computer vision is a branch of artificial intelligence</a:t>
            </a:r>
            <a:r>
              <a:rPr lang="en-US" dirty="0">
                <a:latin typeface="Times New Roman"/>
                <a:ea typeface="Calibri" panose="020F0502020204030204" pitchFamily="34" charset="0"/>
                <a:cs typeface="Times New Roman"/>
              </a:rPr>
              <a:t> </a:t>
            </a: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latin typeface="Times New Roman"/>
                <a:cs typeface="Times New Roman"/>
              </a:rPr>
              <a:t>Computer vision involves applications of mathematical methods and computers for machine learning from digital images and videos. </a:t>
            </a:r>
          </a:p>
          <a:p>
            <a:pPr marL="285750" indent="-285750">
              <a:buFont typeface="Arial" panose="020B0604020202020204" pitchFamily="34" charset="0"/>
              <a:buChar char="•"/>
            </a:pPr>
            <a:endParaRPr lang="en-US" dirty="0">
              <a:latin typeface="Times New Roman" panose="02020603050405020304" pitchFamily="18" charset="0"/>
            </a:endParaRPr>
          </a:p>
          <a:p>
            <a:endParaRPr lang="en-US" dirty="0">
              <a:latin typeface="Times New Roman" panose="02020603050405020304" pitchFamily="18" charset="0"/>
            </a:endParaRPr>
          </a:p>
          <a:p>
            <a:pPr marL="285750" indent="-285750">
              <a:buFont typeface="Arial" panose="020B0604020202020204" pitchFamily="34" charset="0"/>
              <a:buChar char="•"/>
            </a:pPr>
            <a:r>
              <a:rPr lang="en-US" sz="1800" dirty="0">
                <a:effectLst/>
                <a:latin typeface="Times New Roman"/>
                <a:ea typeface="Calibri" panose="020F0502020204030204" pitchFamily="34" charset="0"/>
                <a:cs typeface="Times New Roman"/>
              </a:rPr>
              <a:t>Computer vision finds key applications for process automation</a:t>
            </a:r>
            <a:r>
              <a:rPr lang="en-US" dirty="0">
                <a:latin typeface="Times New Roman"/>
                <a:ea typeface="Calibri" panose="020F0502020204030204" pitchFamily="34" charset="0"/>
                <a:cs typeface="Times New Roman"/>
              </a:rPr>
              <a:t> </a:t>
            </a:r>
            <a:endParaRPr lang="en-US" sz="1800" dirty="0">
              <a:effectLst/>
              <a:latin typeface="Times New Roman" panose="02020603050405020304" pitchFamily="18" charset="0"/>
              <a:ea typeface="Calibri" panose="020F0502020204030204" pitchFamily="34" charset="0"/>
              <a:cs typeface="Times New Roman"/>
            </a:endParaRPr>
          </a:p>
          <a:p>
            <a:pPr marL="742950" lvl="1" indent="-285750">
              <a:buFont typeface="Arial" panose="020B0604020202020204" pitchFamily="34" charset="0"/>
              <a:buChar char="•"/>
            </a:pPr>
            <a:r>
              <a:rPr lang="en-US" dirty="0">
                <a:effectLst/>
                <a:latin typeface="Times New Roman"/>
                <a:ea typeface="Calibri" panose="020F0502020204030204" pitchFamily="34" charset="0"/>
                <a:cs typeface="Times New Roman"/>
              </a:rPr>
              <a:t>Optical character recognition (OCR) for automated check clearing</a:t>
            </a:r>
            <a:r>
              <a:rPr lang="en-US" dirty="0">
                <a:latin typeface="Times New Roman"/>
                <a:ea typeface="Calibri" panose="020F0502020204030204" pitchFamily="34" charset="0"/>
                <a:cs typeface="Times New Roman"/>
              </a:rPr>
              <a:t> </a:t>
            </a:r>
            <a:endParaRPr lang="en-US" dirty="0">
              <a:effectLst/>
              <a:latin typeface="Times New Roman" panose="02020603050405020304" pitchFamily="18" charset="0"/>
              <a:ea typeface="Calibri" panose="020F0502020204030204" pitchFamily="34" charset="0"/>
              <a:cs typeface="Times New Roman"/>
            </a:endParaRPr>
          </a:p>
          <a:p>
            <a:pPr marL="742950" lvl="1" indent="-285750">
              <a:buFont typeface="Arial" panose="020B0604020202020204" pitchFamily="34" charset="0"/>
              <a:buChar char="•"/>
            </a:pPr>
            <a:r>
              <a:rPr lang="en-US" dirty="0">
                <a:latin typeface="Times New Roman"/>
                <a:ea typeface="Calibri" panose="020F0502020204030204" pitchFamily="34" charset="0"/>
                <a:cs typeface="Times New Roman"/>
              </a:rPr>
              <a:t>D</a:t>
            </a:r>
            <a:r>
              <a:rPr lang="en-US" dirty="0">
                <a:effectLst/>
                <a:latin typeface="Times New Roman"/>
                <a:ea typeface="Calibri" panose="020F0502020204030204" pitchFamily="34" charset="0"/>
                <a:cs typeface="Times New Roman"/>
              </a:rPr>
              <a:t>igitizing text and image records for online databases</a:t>
            </a:r>
          </a:p>
          <a:p>
            <a:pPr marL="742950" lvl="1" indent="-285750">
              <a:buFont typeface="Arial" panose="020B0604020202020204" pitchFamily="34" charset="0"/>
              <a:buChar char="•"/>
            </a:pPr>
            <a:r>
              <a:rPr lang="en-US" dirty="0">
                <a:latin typeface="Times New Roman"/>
                <a:ea typeface="Calibri" panose="020F0502020204030204" pitchFamily="34" charset="0"/>
                <a:cs typeface="Times New Roman"/>
              </a:rPr>
              <a:t>A</a:t>
            </a:r>
            <a:r>
              <a:rPr lang="en-US" dirty="0">
                <a:effectLst/>
                <a:latin typeface="Times New Roman"/>
                <a:ea typeface="Calibri" panose="020F0502020204030204" pitchFamily="34" charset="0"/>
                <a:cs typeface="Times New Roman"/>
              </a:rPr>
              <a:t>utomated analysis of surveillance camera videos for security</a:t>
            </a:r>
            <a:endParaRPr lang="en-US" dirty="0">
              <a:effectLst/>
              <a:latin typeface="Times New Roman" panose="02020603050405020304" pitchFamily="18" charset="0"/>
              <a:ea typeface="Calibri" panose="020F0502020204030204" pitchFamily="34" charset="0"/>
              <a:cs typeface="Times New Roman"/>
            </a:endParaRPr>
          </a:p>
          <a:p>
            <a:pPr marL="742950" lvl="1" indent="-285750">
              <a:buFont typeface="Arial" panose="020B0604020202020204" pitchFamily="34" charset="0"/>
              <a:buChar char="•"/>
            </a:pPr>
            <a:r>
              <a:rPr lang="en-US" dirty="0">
                <a:latin typeface="Times New Roman"/>
                <a:ea typeface="Calibri" panose="020F0502020204030204" pitchFamily="34" charset="0"/>
                <a:cs typeface="Times New Roman"/>
              </a:rPr>
              <a:t>A</a:t>
            </a:r>
            <a:r>
              <a:rPr lang="en-US" dirty="0">
                <a:effectLst/>
                <a:latin typeface="Times New Roman"/>
                <a:ea typeface="Calibri" panose="020F0502020204030204" pitchFamily="34" charset="0"/>
                <a:cs typeface="Times New Roman"/>
              </a:rPr>
              <a:t>utomated reading of text from car license plates in a parking lot</a:t>
            </a:r>
            <a:r>
              <a:rPr lang="en-US" dirty="0">
                <a:latin typeface="Times New Roman"/>
                <a:ea typeface="Calibri" panose="020F0502020204030204" pitchFamily="34" charset="0"/>
                <a:cs typeface="Times New Roman"/>
              </a:rPr>
              <a:t> </a:t>
            </a:r>
            <a:endParaRPr lang="en-US" dirty="0">
              <a:effectLst/>
              <a:latin typeface="Times New Roman" panose="02020603050405020304" pitchFamily="18" charset="0"/>
              <a:ea typeface="Calibri" panose="020F0502020204030204" pitchFamily="34" charset="0"/>
              <a:cs typeface="Times New Roman"/>
            </a:endParaRPr>
          </a:p>
          <a:p>
            <a:pPr marL="742950" lvl="1" indent="-285750">
              <a:buFont typeface="Arial" panose="020B0604020202020204" pitchFamily="34" charset="0"/>
              <a:buChar char="•"/>
            </a:pPr>
            <a:r>
              <a:rPr lang="en-US" dirty="0">
                <a:latin typeface="Times New Roman"/>
                <a:ea typeface="Calibri" panose="020F0502020204030204" pitchFamily="34" charset="0"/>
                <a:cs typeface="Times New Roman"/>
              </a:rPr>
              <a:t>Machine learning, </a:t>
            </a:r>
            <a:r>
              <a:rPr lang="en-US" dirty="0">
                <a:effectLst/>
                <a:latin typeface="Times New Roman"/>
                <a:ea typeface="Calibri" panose="020F0502020204030204" pitchFamily="34" charset="0"/>
                <a:cs typeface="Times New Roman"/>
              </a:rPr>
              <a:t>etc.</a:t>
            </a:r>
          </a:p>
          <a:p>
            <a:pPr marL="742950" lvl="1" indent="-285750">
              <a:buFont typeface="Arial" panose="020B0604020202020204" pitchFamily="34" charset="0"/>
              <a:buChar char="•"/>
            </a:pPr>
            <a:endParaRPr lang="en-US" dirty="0">
              <a:solidFill>
                <a:srgbClr val="4D5156"/>
              </a:solidFill>
              <a:latin typeface="Times New Roman" panose="02020603050405020304" pitchFamily="18" charset="0"/>
              <a:ea typeface="Calibri" panose="020F0502020204030204" pitchFamily="34" charset="0"/>
            </a:endParaRPr>
          </a:p>
          <a:p>
            <a:pPr marL="742950" lvl="1" indent="-285750">
              <a:buFont typeface="Arial" panose="020B0604020202020204" pitchFamily="34" charset="0"/>
              <a:buChar char="•"/>
            </a:pPr>
            <a:endParaRPr lang="en-US" dirty="0">
              <a:solidFill>
                <a:srgbClr val="4D5156"/>
              </a:solidFill>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solidFill>
                  <a:srgbClr val="FF0000"/>
                </a:solidFill>
                <a:latin typeface="Times New Roman"/>
                <a:ea typeface="Calibri" panose="020F0502020204030204" pitchFamily="34" charset="0"/>
                <a:cs typeface="Times New Roman"/>
              </a:rPr>
              <a:t>Other advanced applications of computer vision</a:t>
            </a:r>
            <a:endParaRPr lang="en-US" dirty="0">
              <a:solidFill>
                <a:srgbClr val="4D5156"/>
              </a:solidFill>
              <a:effectLst/>
              <a:latin typeface="Times New Roman" panose="02020603050405020304" pitchFamily="18" charset="0"/>
              <a:ea typeface="Calibri" panose="020F0502020204030204" pitchFamily="34" charset="0"/>
            </a:endParaRPr>
          </a:p>
          <a:p>
            <a:pPr marL="742950" lvl="1" indent="-285750">
              <a:buFont typeface="Arial" panose="020B0604020202020204" pitchFamily="34" charset="0"/>
              <a:buChar char="•"/>
            </a:pPr>
            <a:r>
              <a:rPr lang="en-US" dirty="0">
                <a:latin typeface="Times New Roman"/>
                <a:ea typeface="Calibri" panose="020F0502020204030204" pitchFamily="34" charset="0"/>
                <a:cs typeface="Times New Roman"/>
              </a:rPr>
              <a:t>Design of automated search engine for image search (Google’s next step)</a:t>
            </a:r>
          </a:p>
          <a:p>
            <a:pPr marL="742950" lvl="1" indent="-285750">
              <a:buFont typeface="Arial" panose="020B0604020202020204" pitchFamily="34" charset="0"/>
              <a:buChar char="•"/>
            </a:pPr>
            <a:r>
              <a:rPr lang="en-US" dirty="0">
                <a:latin typeface="Times New Roman"/>
                <a:ea typeface="Calibri" panose="020F0502020204030204" pitchFamily="34" charset="0"/>
                <a:cs typeface="Times New Roman"/>
              </a:rPr>
              <a:t>Object identification for Robotics, Self Driving cars</a:t>
            </a:r>
          </a:p>
          <a:p>
            <a:pPr marL="742950" lvl="1" indent="-285750">
              <a:buFont typeface="Arial" panose="020B0604020202020204" pitchFamily="34" charset="0"/>
              <a:buChar char="•"/>
            </a:pPr>
            <a:r>
              <a:rPr lang="en-US" dirty="0">
                <a:effectLst/>
                <a:latin typeface="Times New Roman"/>
                <a:ea typeface="Calibri" panose="020F0502020204030204" pitchFamily="34" charset="0"/>
                <a:cs typeface="Times New Roman"/>
              </a:rPr>
              <a:t>Surveillance for cashier free stores like Amazon Go</a:t>
            </a:r>
          </a:p>
          <a:p>
            <a:pPr marL="742950" lvl="1"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F2BFB3B3-7B39-4F35-9CE4-7066A8819AA7}"/>
              </a:ext>
            </a:extLst>
          </p:cNvPr>
          <p:cNvPicPr>
            <a:picLocks noChangeAspect="1"/>
          </p:cNvPicPr>
          <p:nvPr/>
        </p:nvPicPr>
        <p:blipFill>
          <a:blip r:embed="rId2"/>
          <a:stretch>
            <a:fillRect/>
          </a:stretch>
        </p:blipFill>
        <p:spPr>
          <a:xfrm>
            <a:off x="10013904" y="0"/>
            <a:ext cx="2045839" cy="2076994"/>
          </a:xfrm>
          <a:prstGeom prst="rect">
            <a:avLst/>
          </a:prstGeom>
        </p:spPr>
      </p:pic>
      <p:sp>
        <p:nvSpPr>
          <p:cNvPr id="2" name="TextBox 1">
            <a:extLst>
              <a:ext uri="{FF2B5EF4-FFF2-40B4-BE49-F238E27FC236}">
                <a16:creationId xmlns:a16="http://schemas.microsoft.com/office/drawing/2014/main" id="{7CA8AD1C-38A6-43DA-80AE-5301779A0232}"/>
              </a:ext>
            </a:extLst>
          </p:cNvPr>
          <p:cNvSpPr txBox="1"/>
          <p:nvPr/>
        </p:nvSpPr>
        <p:spPr>
          <a:xfrm>
            <a:off x="505164" y="304117"/>
            <a:ext cx="297677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2232172891"/>
      </p:ext>
    </p:extLst>
  </p:cSld>
  <p:clrMapOvr>
    <a:masterClrMapping/>
  </p:clrMapOvr>
  <mc:AlternateContent xmlns:mc="http://schemas.openxmlformats.org/markup-compatibility/2006" xmlns:p14="http://schemas.microsoft.com/office/powerpoint/2010/main">
    <mc:Choice Requires="p14">
      <p:transition spd="slow" p14:dur="2000" advTm="188741"/>
    </mc:Choice>
    <mc:Fallback xmlns="">
      <p:transition spd="slow" advTm="18874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62F044-850E-4D26-A6FE-D437C4AFB866}"/>
              </a:ext>
            </a:extLst>
          </p:cNvPr>
          <p:cNvPicPr>
            <a:picLocks noGrp="1" noChangeAspect="1"/>
          </p:cNvPicPr>
          <p:nvPr>
            <p:ph idx="1"/>
          </p:nvPr>
        </p:nvPicPr>
        <p:blipFill>
          <a:blip r:embed="rId2"/>
          <a:stretch>
            <a:fillRect/>
          </a:stretch>
        </p:blipFill>
        <p:spPr>
          <a:xfrm>
            <a:off x="643467" y="1043381"/>
            <a:ext cx="10346111" cy="5043728"/>
          </a:xfrm>
          <a:prstGeom prst="rect">
            <a:avLst/>
          </a:prstGeom>
        </p:spPr>
      </p:pic>
      <p:pic>
        <p:nvPicPr>
          <p:cNvPr id="6" name="Picture 5">
            <a:extLst>
              <a:ext uri="{FF2B5EF4-FFF2-40B4-BE49-F238E27FC236}">
                <a16:creationId xmlns:a16="http://schemas.microsoft.com/office/drawing/2014/main" id="{BAB3F73F-1F37-479D-9D82-0E76485B9F8D}"/>
              </a:ext>
            </a:extLst>
          </p:cNvPr>
          <p:cNvPicPr>
            <a:picLocks noChangeAspect="1"/>
          </p:cNvPicPr>
          <p:nvPr/>
        </p:nvPicPr>
        <p:blipFill>
          <a:blip r:embed="rId3"/>
          <a:stretch>
            <a:fillRect/>
          </a:stretch>
        </p:blipFill>
        <p:spPr>
          <a:xfrm>
            <a:off x="10838576" y="75500"/>
            <a:ext cx="1247881" cy="1266884"/>
          </a:xfrm>
          <a:prstGeom prst="rect">
            <a:avLst/>
          </a:prstGeom>
        </p:spPr>
      </p:pic>
    </p:spTree>
    <p:extLst>
      <p:ext uri="{BB962C8B-B14F-4D97-AF65-F5344CB8AC3E}">
        <p14:creationId xmlns:p14="http://schemas.microsoft.com/office/powerpoint/2010/main" val="2817543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extBox 2">
            <a:extLst>
              <a:ext uri="{FF2B5EF4-FFF2-40B4-BE49-F238E27FC236}">
                <a16:creationId xmlns:a16="http://schemas.microsoft.com/office/drawing/2014/main" id="{A8CFEB0D-6856-4A9E-A82D-DC088A96A286}"/>
              </a:ext>
            </a:extLst>
          </p:cNvPr>
          <p:cNvGraphicFramePr/>
          <p:nvPr>
            <p:extLst>
              <p:ext uri="{D42A27DB-BD31-4B8C-83A1-F6EECF244321}">
                <p14:modId xmlns:p14="http://schemas.microsoft.com/office/powerpoint/2010/main" val="4258505274"/>
              </p:ext>
            </p:extLst>
          </p:nvPr>
        </p:nvGraphicFramePr>
        <p:xfrm>
          <a:off x="-160300" y="1822493"/>
          <a:ext cx="11516925" cy="457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BAB3F73F-1F37-479D-9D82-0E76485B9F8D}"/>
              </a:ext>
            </a:extLst>
          </p:cNvPr>
          <p:cNvPicPr>
            <a:picLocks noChangeAspect="1"/>
          </p:cNvPicPr>
          <p:nvPr/>
        </p:nvPicPr>
        <p:blipFill>
          <a:blip r:embed="rId7"/>
          <a:stretch>
            <a:fillRect/>
          </a:stretch>
        </p:blipFill>
        <p:spPr>
          <a:xfrm>
            <a:off x="10586906" y="100231"/>
            <a:ext cx="1390754" cy="1411934"/>
          </a:xfrm>
          <a:prstGeom prst="rect">
            <a:avLst/>
          </a:prstGeom>
        </p:spPr>
      </p:pic>
      <p:sp>
        <p:nvSpPr>
          <p:cNvPr id="2" name="Flowchart: Terminator 1">
            <a:extLst>
              <a:ext uri="{FF2B5EF4-FFF2-40B4-BE49-F238E27FC236}">
                <a16:creationId xmlns:a16="http://schemas.microsoft.com/office/drawing/2014/main" id="{CA86EBAD-B02A-423C-BF6A-20B38DE83E81}"/>
              </a:ext>
            </a:extLst>
          </p:cNvPr>
          <p:cNvSpPr/>
          <p:nvPr/>
        </p:nvSpPr>
        <p:spPr>
          <a:xfrm>
            <a:off x="3584181" y="307667"/>
            <a:ext cx="4885700" cy="70749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latin typeface="Times New Roman" panose="02020603050405020304" pitchFamily="18" charset="0"/>
                <a:cs typeface="Times New Roman" panose="02020603050405020304" pitchFamily="18" charset="0"/>
              </a:rPr>
              <a:t>Conclusions</a:t>
            </a:r>
            <a:endParaRPr lang="en-US"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527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29B0-FAA2-4FB8-8510-D46F7F861992}"/>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Reference </a:t>
            </a:r>
          </a:p>
        </p:txBody>
      </p:sp>
      <p:graphicFrame>
        <p:nvGraphicFramePr>
          <p:cNvPr id="14" name="Content Placeholder 2">
            <a:extLst>
              <a:ext uri="{FF2B5EF4-FFF2-40B4-BE49-F238E27FC236}">
                <a16:creationId xmlns:a16="http://schemas.microsoft.com/office/drawing/2014/main" id="{16B30A68-6D17-426E-9D8B-B3EF6EDDD504}"/>
              </a:ext>
            </a:extLst>
          </p:cNvPr>
          <p:cNvGraphicFramePr>
            <a:graphicFrameLocks noGrp="1"/>
          </p:cNvGraphicFramePr>
          <p:nvPr>
            <p:ph idx="1"/>
            <p:extLst>
              <p:ext uri="{D42A27DB-BD31-4B8C-83A1-F6EECF244321}">
                <p14:modId xmlns:p14="http://schemas.microsoft.com/office/powerpoint/2010/main" val="2831359035"/>
              </p:ext>
            </p:extLst>
          </p:nvPr>
        </p:nvGraphicFramePr>
        <p:xfrm>
          <a:off x="958559" y="2328111"/>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354B611-8AE8-4CE2-BEC8-5E872CB8A0FD}"/>
              </a:ext>
            </a:extLst>
          </p:cNvPr>
          <p:cNvSpPr/>
          <p:nvPr/>
        </p:nvSpPr>
        <p:spPr>
          <a:xfrm>
            <a:off x="3129093" y="438149"/>
            <a:ext cx="4459483" cy="102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b="1" i="1">
                <a:latin typeface="Times New Roman"/>
                <a:cs typeface="Times New Roman"/>
              </a:rPr>
              <a:t>Reference</a:t>
            </a:r>
            <a:endParaRPr lang="en-US" sz="6000" b="1" i="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AB3F73F-1F37-479D-9D82-0E76485B9F8D}"/>
              </a:ext>
            </a:extLst>
          </p:cNvPr>
          <p:cNvPicPr>
            <a:picLocks noChangeAspect="1"/>
          </p:cNvPicPr>
          <p:nvPr/>
        </p:nvPicPr>
        <p:blipFill>
          <a:blip r:embed="rId7"/>
          <a:stretch>
            <a:fillRect/>
          </a:stretch>
        </p:blipFill>
        <p:spPr>
          <a:xfrm>
            <a:off x="10464488" y="-1731"/>
            <a:ext cx="1727512" cy="1753819"/>
          </a:xfrm>
          <a:prstGeom prst="rect">
            <a:avLst/>
          </a:prstGeom>
        </p:spPr>
      </p:pic>
      <p:sp>
        <p:nvSpPr>
          <p:cNvPr id="58" name="Oval 57">
            <a:extLst>
              <a:ext uri="{FF2B5EF4-FFF2-40B4-BE49-F238E27FC236}">
                <a16:creationId xmlns:a16="http://schemas.microsoft.com/office/drawing/2014/main" id="{EF45B324-9EFD-427C-AE3E-D66A5D2EC4BC}"/>
              </a:ext>
            </a:extLst>
          </p:cNvPr>
          <p:cNvSpPr/>
          <p:nvPr/>
        </p:nvSpPr>
        <p:spPr>
          <a:xfrm>
            <a:off x="3332708" y="4681813"/>
            <a:ext cx="5023132" cy="1694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solidFill>
                  <a:schemeClr val="bg1"/>
                </a:solidFill>
                <a:cs typeface="Times New Roman" panose="02020603050405020304" pitchFamily="18" charset="0"/>
              </a:rPr>
              <a:t>https://devopedia.org/principal-component-analysis</a:t>
            </a:r>
          </a:p>
        </p:txBody>
      </p:sp>
      <p:sp>
        <p:nvSpPr>
          <p:cNvPr id="67" name="Oval 66">
            <a:extLst>
              <a:ext uri="{FF2B5EF4-FFF2-40B4-BE49-F238E27FC236}">
                <a16:creationId xmlns:a16="http://schemas.microsoft.com/office/drawing/2014/main" id="{6959B8AA-89B7-4E1F-99C3-3ABB18F16B93}"/>
              </a:ext>
            </a:extLst>
          </p:cNvPr>
          <p:cNvSpPr/>
          <p:nvPr/>
        </p:nvSpPr>
        <p:spPr>
          <a:xfrm>
            <a:off x="155308" y="4525114"/>
            <a:ext cx="3232982" cy="111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800" dirty="0">
                <a:solidFill>
                  <a:schemeClr val="bg1"/>
                </a:solidFill>
                <a:cs typeface="Times New Roman" panose="02020603050405020304" pitchFamily="18" charset="0"/>
                <a:hlinkClick r:id="rId8">
                  <a:extLst>
                    <a:ext uri="{A12FA001-AC4F-418D-AE19-62706E023703}">
                      <ahyp:hlinkClr xmlns:ahyp="http://schemas.microsoft.com/office/drawing/2018/hyperlinkcolor" val="tx"/>
                    </a:ext>
                  </a:extLst>
                </a:hlinkClick>
              </a:rPr>
              <a:t>https://scikit-image.org/</a:t>
            </a:r>
            <a:endParaRPr lang="en-US" sz="2800" dirty="0">
              <a:solidFill>
                <a:schemeClr val="bg1"/>
              </a:solidFill>
              <a:cs typeface="Times New Roman" panose="02020603050405020304" pitchFamily="18" charset="0"/>
            </a:endParaRPr>
          </a:p>
          <a:p>
            <a:pPr algn="ctr"/>
            <a:endParaRPr lang="en-US" sz="2000" dirty="0">
              <a:cs typeface="Calibri"/>
            </a:endParaRPr>
          </a:p>
        </p:txBody>
      </p:sp>
      <p:sp>
        <p:nvSpPr>
          <p:cNvPr id="16" name="TextBox 15">
            <a:extLst>
              <a:ext uri="{FF2B5EF4-FFF2-40B4-BE49-F238E27FC236}">
                <a16:creationId xmlns:a16="http://schemas.microsoft.com/office/drawing/2014/main" id="{AB2D82CD-9C90-461E-8016-6ED024688F96}"/>
              </a:ext>
            </a:extLst>
          </p:cNvPr>
          <p:cNvSpPr txBox="1"/>
          <p:nvPr/>
        </p:nvSpPr>
        <p:spPr>
          <a:xfrm>
            <a:off x="8932333" y="5291667"/>
            <a:ext cx="2743200" cy="646331"/>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Times New Roman" panose="02020603050405020304" pitchFamily="18" charset="0"/>
                <a:hlinkClick r:id="rId9"/>
              </a:rPr>
              <a:t>https://github.com/Nick-Shadow/svdworking</a:t>
            </a:r>
            <a:endParaRPr lang="en-US" dirty="0">
              <a:cs typeface="Times New Roman" panose="02020603050405020304" pitchFamily="18" charset="0"/>
            </a:endParaRPr>
          </a:p>
        </p:txBody>
      </p:sp>
      <p:sp>
        <p:nvSpPr>
          <p:cNvPr id="32" name="TextBox 31">
            <a:extLst>
              <a:ext uri="{FF2B5EF4-FFF2-40B4-BE49-F238E27FC236}">
                <a16:creationId xmlns:a16="http://schemas.microsoft.com/office/drawing/2014/main" id="{5B520484-A5E6-4019-A2D5-5388FCECFE46}"/>
              </a:ext>
            </a:extLst>
          </p:cNvPr>
          <p:cNvSpPr txBox="1"/>
          <p:nvPr/>
        </p:nvSpPr>
        <p:spPr>
          <a:xfrm>
            <a:off x="8932333" y="48344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cs typeface="Times New Roman" panose="02020603050405020304" pitchFamily="18" charset="0"/>
              </a:rPr>
              <a:t>Our Code Repository</a:t>
            </a:r>
          </a:p>
        </p:txBody>
      </p:sp>
    </p:spTree>
    <p:extLst>
      <p:ext uri="{BB962C8B-B14F-4D97-AF65-F5344CB8AC3E}">
        <p14:creationId xmlns:p14="http://schemas.microsoft.com/office/powerpoint/2010/main" val="411862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A17B94-CF57-409A-8D82-AB022E7A2F70}"/>
              </a:ext>
            </a:extLst>
          </p:cNvPr>
          <p:cNvSpPr txBox="1"/>
          <p:nvPr/>
        </p:nvSpPr>
        <p:spPr>
          <a:xfrm>
            <a:off x="452158" y="1626651"/>
            <a:ext cx="10330665" cy="4893647"/>
          </a:xfrm>
          <a:prstGeom prst="rect">
            <a:avLst/>
          </a:prstGeom>
          <a:noFill/>
        </p:spPr>
        <p:txBody>
          <a:bodyPr wrap="square" lIns="91440" tIns="45720" rIns="91440" bIns="45720" rtlCol="0" anchor="t">
            <a:spAutoFit/>
          </a:bodyPr>
          <a:lstStyle/>
          <a:p>
            <a:endParaRPr lang="en-US" sz="2400"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2400" dirty="0">
                <a:effectLst/>
                <a:latin typeface="Times New Roman"/>
                <a:ea typeface="Calibri" panose="020F0502020204030204" pitchFamily="34" charset="0"/>
                <a:cs typeface="Times New Roman"/>
              </a:rPr>
              <a:t>We digitized </a:t>
            </a:r>
            <a:r>
              <a:rPr lang="en-US" sz="2400" dirty="0">
                <a:latin typeface="Times New Roman"/>
                <a:ea typeface="Calibri" panose="020F0502020204030204" pitchFamily="34" charset="0"/>
                <a:cs typeface="Times New Roman"/>
              </a:rPr>
              <a:t>handwritten</a:t>
            </a:r>
            <a:r>
              <a:rPr lang="en-US" sz="2400" dirty="0">
                <a:effectLst/>
                <a:latin typeface="Times New Roman"/>
                <a:ea typeface="Calibri" panose="020F0502020204030204" pitchFamily="34" charset="0"/>
                <a:cs typeface="Times New Roman"/>
              </a:rPr>
              <a:t> character images into arrays and applied transformations to vectorize data for dimensional reduction.</a:t>
            </a:r>
            <a:r>
              <a:rPr lang="en-US" sz="2400" dirty="0">
                <a:latin typeface="Times New Roman"/>
                <a:ea typeface="Calibri" panose="020F0502020204030204" pitchFamily="34" charset="0"/>
                <a:cs typeface="Times New Roman"/>
              </a:rPr>
              <a:t> </a:t>
            </a:r>
            <a:endParaRPr lang="en-US" sz="2400" dirty="0">
              <a:effectLst/>
              <a:latin typeface="Times New Roman" panose="02020603050405020304" pitchFamily="18" charset="0"/>
              <a:ea typeface="Calibri" panose="020F0502020204030204" pitchFamily="34" charset="0"/>
              <a:cs typeface="Times New Roman"/>
            </a:endParaRP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effectLst/>
                <a:latin typeface="Times New Roman"/>
                <a:ea typeface="Calibri" panose="020F0502020204030204" pitchFamily="34" charset="0"/>
                <a:cs typeface="Times New Roman"/>
              </a:rPr>
              <a:t>We applied vector and scalar projections of these vectors for optical character recognition.</a:t>
            </a:r>
            <a:endParaRPr lang="en-US" sz="2400"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2400" dirty="0">
              <a:latin typeface="Times New Roman"/>
              <a:cs typeface="Times New Roman"/>
            </a:endParaRPr>
          </a:p>
          <a:p>
            <a:pPr marL="285750" indent="-285750">
              <a:buFont typeface="Arial,Sans-Serif" panose="020B0604020202020204" pitchFamily="34" charset="0"/>
              <a:buChar char="•"/>
            </a:pPr>
            <a:r>
              <a:rPr lang="en-US" sz="2400" dirty="0">
                <a:latin typeface="Times New Roman"/>
                <a:cs typeface="Times New Roman"/>
              </a:rPr>
              <a:t>We applied linear-algebra-based algorithms for OCR and Image Compression</a:t>
            </a:r>
            <a:endParaRPr lang="en-US" sz="2400" dirty="0">
              <a:ea typeface="+mn-lt"/>
              <a:cs typeface="+mn-lt"/>
            </a:endParaRPr>
          </a:p>
          <a:p>
            <a:pPr marL="285750" indent="-285750">
              <a:buFont typeface="Arial" panose="020B0604020202020204" pitchFamily="34" charset="0"/>
              <a:buChar char="•"/>
            </a:pPr>
            <a:endParaRPr lang="en-US" sz="2400" dirty="0">
              <a:latin typeface="Times New Roman"/>
              <a:cs typeface="Times New Roman"/>
            </a:endParaRPr>
          </a:p>
          <a:p>
            <a:pPr marL="285750" indent="-285750">
              <a:buFont typeface="Arial,Sans-Serif" panose="020B0604020202020204" pitchFamily="34" charset="0"/>
              <a:buChar char="•"/>
            </a:pPr>
            <a:r>
              <a:rPr lang="en-US" sz="2400" dirty="0">
                <a:latin typeface="Times New Roman"/>
                <a:cs typeface="Times New Roman"/>
              </a:rPr>
              <a:t>We  wrote codes using python scientific libraries  for  optical character recognition and image compression. </a:t>
            </a:r>
            <a:endParaRPr lang="en-US" sz="2400" dirty="0">
              <a:ea typeface="+mn-lt"/>
              <a:cs typeface="+mn-lt"/>
            </a:endParaRPr>
          </a:p>
          <a:p>
            <a:pPr marL="285750" indent="-285750">
              <a:buFont typeface="Arial" panose="020B0604020202020204" pitchFamily="34" charset="0"/>
              <a:buChar char="•"/>
            </a:pPr>
            <a:endParaRPr lang="en-US" sz="2400" dirty="0">
              <a:latin typeface="Times New Roman"/>
              <a:cs typeface="Times New Roman"/>
            </a:endParaRPr>
          </a:p>
          <a:p>
            <a:endParaRPr lang="en-US" sz="2400" dirty="0">
              <a:latin typeface="Times New Roman"/>
              <a:cs typeface="Times New Roman"/>
            </a:endParaRPr>
          </a:p>
        </p:txBody>
      </p:sp>
      <p:pic>
        <p:nvPicPr>
          <p:cNvPr id="3" name="Picture 2">
            <a:extLst>
              <a:ext uri="{FF2B5EF4-FFF2-40B4-BE49-F238E27FC236}">
                <a16:creationId xmlns:a16="http://schemas.microsoft.com/office/drawing/2014/main" id="{CF655741-F941-409E-A39F-E9801691728B}"/>
              </a:ext>
            </a:extLst>
          </p:cNvPr>
          <p:cNvPicPr>
            <a:picLocks noChangeAspect="1"/>
          </p:cNvPicPr>
          <p:nvPr/>
        </p:nvPicPr>
        <p:blipFill>
          <a:blip r:embed="rId2"/>
          <a:stretch>
            <a:fillRect/>
          </a:stretch>
        </p:blipFill>
        <p:spPr>
          <a:xfrm>
            <a:off x="10013904" y="0"/>
            <a:ext cx="2045839" cy="2076994"/>
          </a:xfrm>
          <a:prstGeom prst="rect">
            <a:avLst/>
          </a:prstGeom>
        </p:spPr>
      </p:pic>
      <p:sp>
        <p:nvSpPr>
          <p:cNvPr id="5" name="TextBox 4">
            <a:extLst>
              <a:ext uri="{FF2B5EF4-FFF2-40B4-BE49-F238E27FC236}">
                <a16:creationId xmlns:a16="http://schemas.microsoft.com/office/drawing/2014/main" id="{F36DA31B-521A-4C54-97D3-01BEA0456050}"/>
              </a:ext>
            </a:extLst>
          </p:cNvPr>
          <p:cNvSpPr txBox="1"/>
          <p:nvPr/>
        </p:nvSpPr>
        <p:spPr>
          <a:xfrm>
            <a:off x="551146" y="594655"/>
            <a:ext cx="10014558" cy="954107"/>
          </a:xfrm>
          <a:prstGeom prst="rect">
            <a:avLst/>
          </a:prstGeom>
          <a:noFill/>
        </p:spPr>
        <p:txBody>
          <a:bodyPr wrap="square" rtlCol="0">
            <a:spAutoFit/>
          </a:bodyPr>
          <a:lstStyle/>
          <a:p>
            <a:r>
              <a:rPr lang="en-US" sz="2800" b="1" i="0" dirty="0">
                <a:solidFill>
                  <a:srgbClr val="000000"/>
                </a:solidFill>
                <a:effectLst/>
                <a:latin typeface="Times New Roman" panose="02020603050405020304" pitchFamily="18" charset="0"/>
                <a:cs typeface="Times New Roman" panose="02020603050405020304" pitchFamily="18" charset="0"/>
              </a:rPr>
              <a:t>How can we feed visual information to a computer in a form that it can understand and operate on?</a:t>
            </a:r>
          </a:p>
        </p:txBody>
      </p:sp>
    </p:spTree>
    <p:extLst>
      <p:ext uri="{BB962C8B-B14F-4D97-AF65-F5344CB8AC3E}">
        <p14:creationId xmlns:p14="http://schemas.microsoft.com/office/powerpoint/2010/main" val="4245204943"/>
      </p:ext>
    </p:extLst>
  </p:cSld>
  <p:clrMapOvr>
    <a:masterClrMapping/>
  </p:clrMapOvr>
  <mc:AlternateContent xmlns:mc="http://schemas.openxmlformats.org/markup-compatibility/2006" xmlns:p14="http://schemas.microsoft.com/office/powerpoint/2010/main">
    <mc:Choice Requires="p14">
      <p:transition spd="slow" p14:dur="2000" advTm="48985"/>
    </mc:Choice>
    <mc:Fallback xmlns="">
      <p:transition spd="slow" advTm="4898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29A53E-5C0E-4508-9B9E-A50BA068BE18}"/>
              </a:ext>
            </a:extLst>
          </p:cNvPr>
          <p:cNvPicPr>
            <a:picLocks noChangeAspect="1"/>
          </p:cNvPicPr>
          <p:nvPr/>
        </p:nvPicPr>
        <p:blipFill>
          <a:blip r:embed="rId3"/>
          <a:stretch>
            <a:fillRect/>
          </a:stretch>
        </p:blipFill>
        <p:spPr>
          <a:xfrm>
            <a:off x="326466" y="2345126"/>
            <a:ext cx="1823933" cy="2308324"/>
          </a:xfrm>
          <a:prstGeom prst="rect">
            <a:avLst/>
          </a:prstGeom>
        </p:spPr>
      </p:pic>
      <p:pic>
        <p:nvPicPr>
          <p:cNvPr id="3" name="Picture 2">
            <a:extLst>
              <a:ext uri="{FF2B5EF4-FFF2-40B4-BE49-F238E27FC236}">
                <a16:creationId xmlns:a16="http://schemas.microsoft.com/office/drawing/2014/main" id="{65D6D858-9D27-4E47-9400-08563AA6B07A}"/>
              </a:ext>
            </a:extLst>
          </p:cNvPr>
          <p:cNvPicPr>
            <a:picLocks noChangeAspect="1"/>
          </p:cNvPicPr>
          <p:nvPr/>
        </p:nvPicPr>
        <p:blipFill>
          <a:blip r:embed="rId4"/>
          <a:stretch>
            <a:fillRect/>
          </a:stretch>
        </p:blipFill>
        <p:spPr>
          <a:xfrm>
            <a:off x="2483809" y="2171179"/>
            <a:ext cx="2404932" cy="2612098"/>
          </a:xfrm>
          <a:prstGeom prst="rect">
            <a:avLst/>
          </a:prstGeom>
        </p:spPr>
      </p:pic>
      <p:pic>
        <p:nvPicPr>
          <p:cNvPr id="4" name="Picture 4" descr="A picture containing graphical user interface&#10;&#10;Description automatically generated">
            <a:extLst>
              <a:ext uri="{FF2B5EF4-FFF2-40B4-BE49-F238E27FC236}">
                <a16:creationId xmlns:a16="http://schemas.microsoft.com/office/drawing/2014/main" id="{7B636563-A5C7-4818-9E20-6EA43BDADD3C}"/>
              </a:ext>
            </a:extLst>
          </p:cNvPr>
          <p:cNvPicPr>
            <a:picLocks noChangeAspect="1"/>
          </p:cNvPicPr>
          <p:nvPr/>
        </p:nvPicPr>
        <p:blipFill>
          <a:blip r:embed="rId5"/>
          <a:stretch>
            <a:fillRect/>
          </a:stretch>
        </p:blipFill>
        <p:spPr>
          <a:xfrm>
            <a:off x="5672645" y="2221997"/>
            <a:ext cx="2219834" cy="2503952"/>
          </a:xfrm>
          <a:prstGeom prst="rect">
            <a:avLst/>
          </a:prstGeom>
        </p:spPr>
      </p:pic>
      <p:sp>
        <p:nvSpPr>
          <p:cNvPr id="6" name="TextBox 5">
            <a:extLst>
              <a:ext uri="{FF2B5EF4-FFF2-40B4-BE49-F238E27FC236}">
                <a16:creationId xmlns:a16="http://schemas.microsoft.com/office/drawing/2014/main" id="{015BA453-6109-4ECA-963D-2A1DCB07ED95}"/>
              </a:ext>
            </a:extLst>
          </p:cNvPr>
          <p:cNvSpPr txBox="1"/>
          <p:nvPr/>
        </p:nvSpPr>
        <p:spPr>
          <a:xfrm>
            <a:off x="326466" y="4765119"/>
            <a:ext cx="1957675" cy="2092881"/>
          </a:xfrm>
          <a:prstGeom prst="rect">
            <a:avLst/>
          </a:prstGeom>
          <a:noFill/>
        </p:spPr>
        <p:txBody>
          <a:bodyPr wrap="square" rtlCol="0">
            <a:spAutoFit/>
          </a:bodyPr>
          <a:lstStyle/>
          <a:p>
            <a:r>
              <a:rPr lang="en-US" sz="1600" dirty="0">
                <a:hlinkClick r:id="rId6"/>
              </a:rPr>
              <a:t>https://www.shutterstock.com/image-vector/led-display-font-digital-scoreboard-alphabet-1440128090</a:t>
            </a:r>
            <a:endParaRPr lang="en-US" sz="1600" dirty="0"/>
          </a:p>
          <a:p>
            <a:endParaRPr lang="en-US" sz="1600" dirty="0"/>
          </a:p>
        </p:txBody>
      </p:sp>
      <p:sp>
        <p:nvSpPr>
          <p:cNvPr id="7" name="TextBox 6">
            <a:extLst>
              <a:ext uri="{FF2B5EF4-FFF2-40B4-BE49-F238E27FC236}">
                <a16:creationId xmlns:a16="http://schemas.microsoft.com/office/drawing/2014/main" id="{73DA98CE-24D3-4CC2-9550-ABDD42079FC6}"/>
              </a:ext>
            </a:extLst>
          </p:cNvPr>
          <p:cNvSpPr txBox="1"/>
          <p:nvPr/>
        </p:nvSpPr>
        <p:spPr>
          <a:xfrm>
            <a:off x="2750421" y="5267218"/>
            <a:ext cx="2258901" cy="1200329"/>
          </a:xfrm>
          <a:prstGeom prst="rect">
            <a:avLst/>
          </a:prstGeom>
          <a:noFill/>
        </p:spPr>
        <p:txBody>
          <a:bodyPr wrap="square" rtlCol="0">
            <a:spAutoFit/>
          </a:bodyPr>
          <a:lstStyle/>
          <a:p>
            <a:r>
              <a:rPr lang="it-IT" b="0" i="0" dirty="0">
                <a:effectLst/>
                <a:latin typeface="Calibri" panose="020F0502020204030204" pitchFamily="34" charset="0"/>
                <a:hlinkClick r:id="rId7"/>
              </a:rPr>
              <a:t>https://www.themuse.com/advice/50-inspirational-career-quotes</a:t>
            </a:r>
            <a:r>
              <a:rPr lang="it-IT" b="0" i="0" dirty="0">
                <a:solidFill>
                  <a:srgbClr val="000000"/>
                </a:solidFill>
                <a:effectLst/>
                <a:latin typeface="Calibri" panose="020F0502020204030204" pitchFamily="34" charset="0"/>
              </a:rPr>
              <a:t> </a:t>
            </a:r>
            <a:endParaRPr lang="en-US" dirty="0"/>
          </a:p>
        </p:txBody>
      </p:sp>
      <p:sp>
        <p:nvSpPr>
          <p:cNvPr id="8" name="TextBox 7">
            <a:extLst>
              <a:ext uri="{FF2B5EF4-FFF2-40B4-BE49-F238E27FC236}">
                <a16:creationId xmlns:a16="http://schemas.microsoft.com/office/drawing/2014/main" id="{F3FB1384-12C1-4EB4-BB94-CFD043A78B8C}"/>
              </a:ext>
            </a:extLst>
          </p:cNvPr>
          <p:cNvSpPr txBox="1"/>
          <p:nvPr/>
        </p:nvSpPr>
        <p:spPr>
          <a:xfrm>
            <a:off x="5584963" y="5128718"/>
            <a:ext cx="2918435" cy="1477328"/>
          </a:xfrm>
          <a:prstGeom prst="rect">
            <a:avLst/>
          </a:prstGeom>
          <a:noFill/>
        </p:spPr>
        <p:txBody>
          <a:bodyPr wrap="square" lIns="91440" tIns="45720" rIns="91440" bIns="45720" rtlCol="0" anchor="t">
            <a:spAutoFit/>
          </a:bodyPr>
          <a:lstStyle/>
          <a:p>
            <a:r>
              <a:rPr lang="en-US" dirty="0">
                <a:latin typeface="Times New Roman" panose="02020603050405020304" pitchFamily="18" charset="0"/>
                <a:cs typeface="Times New Roman" panose="02020603050405020304" pitchFamily="18" charset="0"/>
              </a:rPr>
              <a:t>Tux Mascot</a:t>
            </a:r>
          </a:p>
          <a:p>
            <a:r>
              <a:rPr lang="en-US" dirty="0">
                <a:latin typeface="Times New Roman" panose="02020603050405020304" pitchFamily="18" charset="0"/>
                <a:cs typeface="Times New Roman" panose="02020603050405020304" pitchFamily="18" charset="0"/>
              </a:rPr>
              <a:t>Larry Ewing, Used GIMP</a:t>
            </a:r>
          </a:p>
          <a:p>
            <a:r>
              <a:rPr lang="en-US" dirty="0">
                <a:hlinkClick r:id="rId8"/>
              </a:rPr>
              <a:t>https://en.wikipedia.org/wiki/Tux_(mascot)</a:t>
            </a:r>
            <a:endParaRPr lang="en-US" dirty="0"/>
          </a:p>
          <a:p>
            <a:endParaRPr lang="en-US" dirty="0"/>
          </a:p>
        </p:txBody>
      </p:sp>
      <p:sp>
        <p:nvSpPr>
          <p:cNvPr id="10" name="TextBox 9">
            <a:extLst>
              <a:ext uri="{FF2B5EF4-FFF2-40B4-BE49-F238E27FC236}">
                <a16:creationId xmlns:a16="http://schemas.microsoft.com/office/drawing/2014/main" id="{5BF932DB-F91F-46FE-8F06-577807094D24}"/>
              </a:ext>
            </a:extLst>
          </p:cNvPr>
          <p:cNvSpPr txBox="1"/>
          <p:nvPr/>
        </p:nvSpPr>
        <p:spPr>
          <a:xfrm>
            <a:off x="675861" y="173935"/>
            <a:ext cx="498447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Image Credits</a:t>
            </a:r>
          </a:p>
        </p:txBody>
      </p:sp>
      <p:pic>
        <p:nvPicPr>
          <p:cNvPr id="12" name="Picture 11">
            <a:extLst>
              <a:ext uri="{FF2B5EF4-FFF2-40B4-BE49-F238E27FC236}">
                <a16:creationId xmlns:a16="http://schemas.microsoft.com/office/drawing/2014/main" id="{FA2669BE-84C2-4AC0-BE68-432D390EB3D6}"/>
              </a:ext>
            </a:extLst>
          </p:cNvPr>
          <p:cNvPicPr>
            <a:picLocks noChangeAspect="1"/>
          </p:cNvPicPr>
          <p:nvPr/>
        </p:nvPicPr>
        <p:blipFill>
          <a:blip r:embed="rId9"/>
          <a:stretch>
            <a:fillRect/>
          </a:stretch>
        </p:blipFill>
        <p:spPr>
          <a:xfrm>
            <a:off x="8591080" y="2075223"/>
            <a:ext cx="3057581" cy="2650726"/>
          </a:xfrm>
          <a:prstGeom prst="rect">
            <a:avLst/>
          </a:prstGeom>
        </p:spPr>
      </p:pic>
      <p:sp>
        <p:nvSpPr>
          <p:cNvPr id="13" name="TextBox 12">
            <a:extLst>
              <a:ext uri="{FF2B5EF4-FFF2-40B4-BE49-F238E27FC236}">
                <a16:creationId xmlns:a16="http://schemas.microsoft.com/office/drawing/2014/main" id="{2B7D931F-58EC-40C3-9CD9-AA71B14A72DA}"/>
              </a:ext>
            </a:extLst>
          </p:cNvPr>
          <p:cNvSpPr txBox="1"/>
          <p:nvPr/>
        </p:nvSpPr>
        <p:spPr>
          <a:xfrm>
            <a:off x="2284141" y="1279255"/>
            <a:ext cx="734004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We used the Images below for our Computer Vision studies in this project </a:t>
            </a:r>
          </a:p>
        </p:txBody>
      </p:sp>
      <p:sp>
        <p:nvSpPr>
          <p:cNvPr id="14" name="TextBox 13">
            <a:extLst>
              <a:ext uri="{FF2B5EF4-FFF2-40B4-BE49-F238E27FC236}">
                <a16:creationId xmlns:a16="http://schemas.microsoft.com/office/drawing/2014/main" id="{F02D060C-2515-4148-B356-3625F0A130A6}"/>
              </a:ext>
            </a:extLst>
          </p:cNvPr>
          <p:cNvSpPr txBox="1"/>
          <p:nvPr/>
        </p:nvSpPr>
        <p:spPr>
          <a:xfrm>
            <a:off x="8680459" y="5467744"/>
            <a:ext cx="3050166" cy="615553"/>
          </a:xfrm>
          <a:prstGeom prst="rect">
            <a:avLst/>
          </a:prstGeom>
          <a:noFill/>
        </p:spPr>
        <p:txBody>
          <a:bodyPr wrap="square">
            <a:spAutoFit/>
          </a:bodyPr>
          <a:lstStyle/>
          <a:p>
            <a:pPr algn="ctr"/>
            <a:r>
              <a:rPr lang="en-US" dirty="0">
                <a:solidFill>
                  <a:srgbClr val="0070C0"/>
                </a:solidFill>
                <a:hlinkClick r:id="rId10">
                  <a:extLst>
                    <a:ext uri="{A12FA001-AC4F-418D-AE19-62706E023703}">
                      <ahyp:hlinkClr xmlns:ahyp="http://schemas.microsoft.com/office/drawing/2018/hyperlinkcolor" val="tx"/>
                    </a:ext>
                  </a:extLst>
                </a:hlinkClick>
              </a:rPr>
              <a:t>https://scikit-image.org/</a:t>
            </a:r>
            <a:endParaRPr lang="en-US" dirty="0">
              <a:solidFill>
                <a:srgbClr val="0070C0"/>
              </a:solidFill>
            </a:endParaRPr>
          </a:p>
          <a:p>
            <a:pPr algn="ctr"/>
            <a:endParaRPr lang="en-US" sz="1600" dirty="0">
              <a:solidFill>
                <a:srgbClr val="0070C0"/>
              </a:solidFill>
              <a:cs typeface="Calibri"/>
            </a:endParaRPr>
          </a:p>
        </p:txBody>
      </p:sp>
    </p:spTree>
    <p:extLst>
      <p:ext uri="{BB962C8B-B14F-4D97-AF65-F5344CB8AC3E}">
        <p14:creationId xmlns:p14="http://schemas.microsoft.com/office/powerpoint/2010/main" val="335071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D640A9-AAEF-4E50-83E2-98130907990F}"/>
              </a:ext>
            </a:extLst>
          </p:cNvPr>
          <p:cNvPicPr>
            <a:picLocks noChangeAspect="1"/>
          </p:cNvPicPr>
          <p:nvPr/>
        </p:nvPicPr>
        <p:blipFill>
          <a:blip r:embed="rId2"/>
          <a:stretch>
            <a:fillRect/>
          </a:stretch>
        </p:blipFill>
        <p:spPr>
          <a:xfrm>
            <a:off x="933310" y="1430006"/>
            <a:ext cx="3160214" cy="3999488"/>
          </a:xfrm>
          <a:prstGeom prst="rect">
            <a:avLst/>
          </a:prstGeom>
        </p:spPr>
      </p:pic>
      <p:pic>
        <p:nvPicPr>
          <p:cNvPr id="4" name="Picture 3">
            <a:extLst>
              <a:ext uri="{FF2B5EF4-FFF2-40B4-BE49-F238E27FC236}">
                <a16:creationId xmlns:a16="http://schemas.microsoft.com/office/drawing/2014/main" id="{E6D05B11-0905-48EC-8A33-4E819D1427B5}"/>
              </a:ext>
            </a:extLst>
          </p:cNvPr>
          <p:cNvPicPr>
            <a:picLocks noChangeAspect="1"/>
          </p:cNvPicPr>
          <p:nvPr/>
        </p:nvPicPr>
        <p:blipFill rotWithShape="1">
          <a:blip r:embed="rId3"/>
          <a:srcRect l="9231"/>
          <a:stretch/>
        </p:blipFill>
        <p:spPr>
          <a:xfrm>
            <a:off x="-953" y="27214"/>
            <a:ext cx="1202386" cy="1342208"/>
          </a:xfrm>
          <a:prstGeom prst="rect">
            <a:avLst/>
          </a:prstGeom>
        </p:spPr>
      </p:pic>
      <p:sp>
        <p:nvSpPr>
          <p:cNvPr id="13" name="TextBox 12">
            <a:extLst>
              <a:ext uri="{FF2B5EF4-FFF2-40B4-BE49-F238E27FC236}">
                <a16:creationId xmlns:a16="http://schemas.microsoft.com/office/drawing/2014/main" id="{81B493B1-78C1-4AD1-87E8-CF4E0A44E778}"/>
              </a:ext>
            </a:extLst>
          </p:cNvPr>
          <p:cNvSpPr txBox="1"/>
          <p:nvPr/>
        </p:nvSpPr>
        <p:spPr>
          <a:xfrm>
            <a:off x="1553936" y="5431971"/>
            <a:ext cx="19199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Times New Roman" panose="02020603050405020304" pitchFamily="18" charset="0"/>
                <a:cs typeface="Times New Roman" panose="02020603050405020304" pitchFamily="18" charset="0"/>
              </a:rPr>
              <a:t>9 x 7 light panel</a:t>
            </a:r>
          </a:p>
        </p:txBody>
      </p:sp>
      <p:sp>
        <p:nvSpPr>
          <p:cNvPr id="14" name="TextBox 13">
            <a:extLst>
              <a:ext uri="{FF2B5EF4-FFF2-40B4-BE49-F238E27FC236}">
                <a16:creationId xmlns:a16="http://schemas.microsoft.com/office/drawing/2014/main" id="{972B6E54-1C02-44EE-B83C-A70C2B6ED5C4}"/>
              </a:ext>
            </a:extLst>
          </p:cNvPr>
          <p:cNvSpPr txBox="1"/>
          <p:nvPr/>
        </p:nvSpPr>
        <p:spPr>
          <a:xfrm>
            <a:off x="6493328" y="5139417"/>
            <a:ext cx="19199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Times New Roman" panose="02020603050405020304" pitchFamily="18" charset="0"/>
                <a:cs typeface="Times New Roman" panose="02020603050405020304" pitchFamily="18" charset="0"/>
              </a:rPr>
              <a:t>9 x 7 matrix</a:t>
            </a:r>
          </a:p>
        </p:txBody>
      </p:sp>
      <p:sp>
        <p:nvSpPr>
          <p:cNvPr id="15" name="TextBox 14">
            <a:extLst>
              <a:ext uri="{FF2B5EF4-FFF2-40B4-BE49-F238E27FC236}">
                <a16:creationId xmlns:a16="http://schemas.microsoft.com/office/drawing/2014/main" id="{D1680518-368A-409A-AFF5-F54C711B7C2F}"/>
              </a:ext>
            </a:extLst>
          </p:cNvPr>
          <p:cNvSpPr txBox="1"/>
          <p:nvPr/>
        </p:nvSpPr>
        <p:spPr>
          <a:xfrm>
            <a:off x="9897835" y="6497408"/>
            <a:ext cx="19471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Times New Roman" panose="02020603050405020304" pitchFamily="18" charset="0"/>
                <a:cs typeface="Times New Roman" panose="02020603050405020304" pitchFamily="18" charset="0"/>
              </a:rPr>
              <a:t>63 x 1 vector</a:t>
            </a:r>
          </a:p>
        </p:txBody>
      </p:sp>
      <p:sp>
        <p:nvSpPr>
          <p:cNvPr id="17" name="Arrow: Right 16">
            <a:extLst>
              <a:ext uri="{FF2B5EF4-FFF2-40B4-BE49-F238E27FC236}">
                <a16:creationId xmlns:a16="http://schemas.microsoft.com/office/drawing/2014/main" id="{7E4BDCCB-41AB-4018-9184-845991471894}"/>
              </a:ext>
            </a:extLst>
          </p:cNvPr>
          <p:cNvSpPr/>
          <p:nvPr/>
        </p:nvSpPr>
        <p:spPr>
          <a:xfrm>
            <a:off x="9144653" y="3227503"/>
            <a:ext cx="1503589" cy="483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B90F0CC-0465-4C54-A9CB-060A6A8C4554}"/>
              </a:ext>
            </a:extLst>
          </p:cNvPr>
          <p:cNvSpPr txBox="1"/>
          <p:nvPr/>
        </p:nvSpPr>
        <p:spPr>
          <a:xfrm>
            <a:off x="8976632" y="3765097"/>
            <a:ext cx="183152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Times New Roman" panose="02020603050405020304" pitchFamily="18" charset="0"/>
                <a:cs typeface="Times New Roman" panose="02020603050405020304" pitchFamily="18" charset="0"/>
              </a:rPr>
              <a:t>Dimensional</a:t>
            </a:r>
            <a:endParaRPr lang="en-US" sz="2000"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reduction</a:t>
            </a:r>
            <a:endParaRPr lang="en-US" sz="2000" dirty="0">
              <a:latin typeface="Times New Roman" panose="02020603050405020304" pitchFamily="18" charset="0"/>
              <a:cs typeface="Times New Roman" panose="02020603050405020304" pitchFamily="18" charset="0"/>
            </a:endParaRPr>
          </a:p>
        </p:txBody>
      </p:sp>
      <p:sp>
        <p:nvSpPr>
          <p:cNvPr id="19" name="Arrow: Right 18">
            <a:extLst>
              <a:ext uri="{FF2B5EF4-FFF2-40B4-BE49-F238E27FC236}">
                <a16:creationId xmlns:a16="http://schemas.microsoft.com/office/drawing/2014/main" id="{F2011475-6261-4DDD-A2C6-E8AD39E7DB9C}"/>
              </a:ext>
            </a:extLst>
          </p:cNvPr>
          <p:cNvSpPr/>
          <p:nvPr/>
        </p:nvSpPr>
        <p:spPr>
          <a:xfrm>
            <a:off x="4266492" y="3227503"/>
            <a:ext cx="1503589" cy="483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6B1DFA-155B-42E5-B773-0186FD16EA9E}"/>
              </a:ext>
            </a:extLst>
          </p:cNvPr>
          <p:cNvSpPr txBox="1"/>
          <p:nvPr/>
        </p:nvSpPr>
        <p:spPr>
          <a:xfrm>
            <a:off x="4098471" y="3622222"/>
            <a:ext cx="183152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Times New Roman" panose="02020603050405020304" pitchFamily="18" charset="0"/>
                <a:cs typeface="Times New Roman" panose="02020603050405020304" pitchFamily="18" charset="0"/>
              </a:rPr>
              <a:t>Matrix representation</a:t>
            </a:r>
            <a:endParaRPr lang="en-US" sz="20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728F105-9B7E-4B99-BB9C-2A7069D3BA7B}"/>
              </a:ext>
            </a:extLst>
          </p:cNvPr>
          <p:cNvSpPr txBox="1"/>
          <p:nvPr/>
        </p:nvSpPr>
        <p:spPr>
          <a:xfrm>
            <a:off x="1274989" y="186418"/>
            <a:ext cx="36344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292929"/>
                </a:solidFill>
                <a:latin typeface="Times New Roman" panose="02020603050405020304" pitchFamily="18" charset="0"/>
                <a:cs typeface="Times New Roman" panose="02020603050405020304" pitchFamily="18" charset="0"/>
              </a:rPr>
              <a:t>Vector: </a:t>
            </a:r>
            <a:r>
              <a:rPr lang="en-US" dirty="0">
                <a:solidFill>
                  <a:srgbClr val="292929"/>
                </a:solidFill>
                <a:latin typeface="Times New Roman" panose="02020603050405020304" pitchFamily="18" charset="0"/>
                <a:cs typeface="Times New Roman" panose="02020603050405020304" pitchFamily="18" charset="0"/>
              </a:rPr>
              <a:t>1-D</a:t>
            </a:r>
            <a:endParaRPr lang="en-US" dirty="0">
              <a:latin typeface="Times New Roman" panose="02020603050405020304" pitchFamily="18" charset="0"/>
              <a:cs typeface="Times New Roman" panose="02020603050405020304" pitchFamily="18" charset="0"/>
            </a:endParaRPr>
          </a:p>
          <a:p>
            <a:r>
              <a:rPr lang="en-US" b="1" dirty="0">
                <a:solidFill>
                  <a:srgbClr val="292929"/>
                </a:solidFill>
                <a:latin typeface="Times New Roman" panose="02020603050405020304" pitchFamily="18" charset="0"/>
                <a:cs typeface="Times New Roman" panose="02020603050405020304" pitchFamily="18" charset="0"/>
              </a:rPr>
              <a:t>Matrix: </a:t>
            </a:r>
            <a:r>
              <a:rPr lang="en-US" dirty="0">
                <a:solidFill>
                  <a:srgbClr val="292929"/>
                </a:solidFill>
                <a:latin typeface="Times New Roman" panose="02020603050405020304" pitchFamily="18" charset="0"/>
                <a:cs typeface="Times New Roman" panose="02020603050405020304" pitchFamily="18" charset="0"/>
              </a:rPr>
              <a:t>2-D</a:t>
            </a:r>
            <a:endParaRPr lang="en-US" dirty="0">
              <a:latin typeface="Times New Roman" panose="02020603050405020304" pitchFamily="18" charset="0"/>
              <a:cs typeface="Times New Roman" panose="02020603050405020304" pitchFamily="18" charset="0"/>
            </a:endParaRPr>
          </a:p>
          <a:p>
            <a:r>
              <a:rPr lang="en-US" b="1" dirty="0">
                <a:solidFill>
                  <a:srgbClr val="292929"/>
                </a:solidFill>
                <a:latin typeface="Times New Roman" panose="02020603050405020304" pitchFamily="18" charset="0"/>
                <a:cs typeface="Times New Roman" panose="02020603050405020304" pitchFamily="18" charset="0"/>
              </a:rPr>
              <a:t>Tensors: </a:t>
            </a:r>
            <a:r>
              <a:rPr lang="en-US" dirty="0">
                <a:solidFill>
                  <a:srgbClr val="292929"/>
                </a:solidFill>
                <a:latin typeface="Times New Roman" panose="02020603050405020304" pitchFamily="18" charset="0"/>
                <a:cs typeface="Times New Roman" panose="02020603050405020304" pitchFamily="18" charset="0"/>
              </a:rPr>
              <a:t>Multi-D</a:t>
            </a:r>
          </a:p>
        </p:txBody>
      </p:sp>
      <p:pic>
        <p:nvPicPr>
          <p:cNvPr id="24" name="Picture 24" descr="A picture containing text, keyboard&#10;&#10;Description automatically generated">
            <a:extLst>
              <a:ext uri="{FF2B5EF4-FFF2-40B4-BE49-F238E27FC236}">
                <a16:creationId xmlns:a16="http://schemas.microsoft.com/office/drawing/2014/main" id="{9D9F322D-553E-4955-9542-BF3BE0F107F4}"/>
              </a:ext>
            </a:extLst>
          </p:cNvPr>
          <p:cNvPicPr>
            <a:picLocks noChangeAspect="1"/>
          </p:cNvPicPr>
          <p:nvPr/>
        </p:nvPicPr>
        <p:blipFill>
          <a:blip r:embed="rId4"/>
          <a:stretch>
            <a:fillRect/>
          </a:stretch>
        </p:blipFill>
        <p:spPr>
          <a:xfrm>
            <a:off x="5930900" y="1799032"/>
            <a:ext cx="3041650" cy="3336137"/>
          </a:xfrm>
          <a:prstGeom prst="rect">
            <a:avLst/>
          </a:prstGeom>
        </p:spPr>
      </p:pic>
      <p:pic>
        <p:nvPicPr>
          <p:cNvPr id="25" name="Picture 25">
            <a:extLst>
              <a:ext uri="{FF2B5EF4-FFF2-40B4-BE49-F238E27FC236}">
                <a16:creationId xmlns:a16="http://schemas.microsoft.com/office/drawing/2014/main" id="{E19AE2FA-3BB2-4359-9F6B-79A77387540B}"/>
              </a:ext>
            </a:extLst>
          </p:cNvPr>
          <p:cNvPicPr>
            <a:picLocks noChangeAspect="1"/>
          </p:cNvPicPr>
          <p:nvPr/>
        </p:nvPicPr>
        <p:blipFill>
          <a:blip r:embed="rId5"/>
          <a:stretch>
            <a:fillRect/>
          </a:stretch>
        </p:blipFill>
        <p:spPr>
          <a:xfrm>
            <a:off x="10812925" y="266700"/>
            <a:ext cx="135601" cy="6318250"/>
          </a:xfrm>
          <a:prstGeom prst="rect">
            <a:avLst/>
          </a:prstGeom>
        </p:spPr>
      </p:pic>
      <p:sp>
        <p:nvSpPr>
          <p:cNvPr id="2" name="TextBox 1">
            <a:extLst>
              <a:ext uri="{FF2B5EF4-FFF2-40B4-BE49-F238E27FC236}">
                <a16:creationId xmlns:a16="http://schemas.microsoft.com/office/drawing/2014/main" id="{AF50B401-D9FA-4F4D-9563-4BDBFB722C5E}"/>
              </a:ext>
            </a:extLst>
          </p:cNvPr>
          <p:cNvSpPr txBox="1"/>
          <p:nvPr/>
        </p:nvSpPr>
        <p:spPr>
          <a:xfrm>
            <a:off x="4129709" y="266700"/>
            <a:ext cx="4164495"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Results and Analysis</a:t>
            </a:r>
          </a:p>
        </p:txBody>
      </p:sp>
    </p:spTree>
    <p:extLst>
      <p:ext uri="{BB962C8B-B14F-4D97-AF65-F5344CB8AC3E}">
        <p14:creationId xmlns:p14="http://schemas.microsoft.com/office/powerpoint/2010/main" val="161087973"/>
      </p:ext>
    </p:extLst>
  </p:cSld>
  <p:clrMapOvr>
    <a:masterClrMapping/>
  </p:clrMapOvr>
  <mc:AlternateContent xmlns:mc="http://schemas.openxmlformats.org/markup-compatibility/2006" xmlns:p14="http://schemas.microsoft.com/office/powerpoint/2010/main">
    <mc:Choice Requires="p14">
      <p:transition spd="slow" p14:dur="2000" advTm="96598"/>
    </mc:Choice>
    <mc:Fallback xmlns="">
      <p:transition spd="slow" advTm="9659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5F64D1-4503-4A4E-A796-057325CF5A10}"/>
              </a:ext>
            </a:extLst>
          </p:cNvPr>
          <p:cNvPicPr>
            <a:picLocks noChangeAspect="1"/>
          </p:cNvPicPr>
          <p:nvPr/>
        </p:nvPicPr>
        <p:blipFill>
          <a:blip r:embed="rId2"/>
          <a:stretch>
            <a:fillRect/>
          </a:stretch>
        </p:blipFill>
        <p:spPr>
          <a:xfrm>
            <a:off x="6334414" y="359871"/>
            <a:ext cx="3474215" cy="2917860"/>
          </a:xfrm>
          <a:prstGeom prst="rect">
            <a:avLst/>
          </a:prstGeom>
        </p:spPr>
      </p:pic>
      <p:pic>
        <p:nvPicPr>
          <p:cNvPr id="6" name="Picture 5">
            <a:extLst>
              <a:ext uri="{FF2B5EF4-FFF2-40B4-BE49-F238E27FC236}">
                <a16:creationId xmlns:a16="http://schemas.microsoft.com/office/drawing/2014/main" id="{35730D45-9668-488E-860D-E929A3A2D6BD}"/>
              </a:ext>
            </a:extLst>
          </p:cNvPr>
          <p:cNvPicPr>
            <a:picLocks noChangeAspect="1"/>
          </p:cNvPicPr>
          <p:nvPr/>
        </p:nvPicPr>
        <p:blipFill>
          <a:blip r:embed="rId3"/>
          <a:stretch>
            <a:fillRect/>
          </a:stretch>
        </p:blipFill>
        <p:spPr>
          <a:xfrm>
            <a:off x="246571" y="209508"/>
            <a:ext cx="2555644" cy="3219492"/>
          </a:xfrm>
          <a:prstGeom prst="rect">
            <a:avLst/>
          </a:prstGeom>
        </p:spPr>
      </p:pic>
      <p:pic>
        <p:nvPicPr>
          <p:cNvPr id="7" name="Picture 6">
            <a:extLst>
              <a:ext uri="{FF2B5EF4-FFF2-40B4-BE49-F238E27FC236}">
                <a16:creationId xmlns:a16="http://schemas.microsoft.com/office/drawing/2014/main" id="{3B2A419D-A81D-4FA5-88D4-00FC3E53D4C4}"/>
              </a:ext>
            </a:extLst>
          </p:cNvPr>
          <p:cNvPicPr>
            <a:picLocks noChangeAspect="1"/>
          </p:cNvPicPr>
          <p:nvPr/>
        </p:nvPicPr>
        <p:blipFill>
          <a:blip r:embed="rId4"/>
          <a:stretch>
            <a:fillRect/>
          </a:stretch>
        </p:blipFill>
        <p:spPr>
          <a:xfrm>
            <a:off x="3126830" y="486182"/>
            <a:ext cx="3091348" cy="2666144"/>
          </a:xfrm>
          <a:prstGeom prst="rect">
            <a:avLst/>
          </a:prstGeom>
        </p:spPr>
      </p:pic>
      <p:pic>
        <p:nvPicPr>
          <p:cNvPr id="54" name="Picture 53">
            <a:extLst>
              <a:ext uri="{FF2B5EF4-FFF2-40B4-BE49-F238E27FC236}">
                <a16:creationId xmlns:a16="http://schemas.microsoft.com/office/drawing/2014/main" id="{27915874-A98C-4647-BEFF-0413F5A9E428}"/>
              </a:ext>
            </a:extLst>
          </p:cNvPr>
          <p:cNvPicPr>
            <a:picLocks noChangeAspect="1"/>
          </p:cNvPicPr>
          <p:nvPr/>
        </p:nvPicPr>
        <p:blipFill rotWithShape="1">
          <a:blip r:embed="rId5"/>
          <a:srcRect t="57" r="4926" b="1508"/>
          <a:stretch/>
        </p:blipFill>
        <p:spPr>
          <a:xfrm>
            <a:off x="10542577" y="2334381"/>
            <a:ext cx="1313089" cy="4453573"/>
          </a:xfrm>
          <a:prstGeom prst="rect">
            <a:avLst/>
          </a:prstGeom>
        </p:spPr>
      </p:pic>
      <mc:AlternateContent xmlns:mc="http://schemas.openxmlformats.org/markup-compatibility/2006" xmlns:p14="http://schemas.microsoft.com/office/powerpoint/2010/main">
        <mc:Choice Requires="p14">
          <p:contentPart p14:bwMode="auto" r:id="rId6">
            <p14:nvContentPartPr>
              <p14:cNvPr id="56" name="Ink 55">
                <a:extLst>
                  <a:ext uri="{FF2B5EF4-FFF2-40B4-BE49-F238E27FC236}">
                    <a16:creationId xmlns:a16="http://schemas.microsoft.com/office/drawing/2014/main" id="{42A16B84-E67E-40CC-9651-1A0FD3A62D25}"/>
                  </a:ext>
                </a:extLst>
              </p14:cNvPr>
              <p14:cNvContentPartPr/>
              <p14:nvPr/>
            </p14:nvContentPartPr>
            <p14:xfrm>
              <a:off x="1324990" y="5347133"/>
              <a:ext cx="360" cy="360"/>
            </p14:xfrm>
          </p:contentPart>
        </mc:Choice>
        <mc:Fallback xmlns="">
          <p:pic>
            <p:nvPicPr>
              <p:cNvPr id="56" name="Ink 55">
                <a:extLst>
                  <a:ext uri="{FF2B5EF4-FFF2-40B4-BE49-F238E27FC236}">
                    <a16:creationId xmlns:a16="http://schemas.microsoft.com/office/drawing/2014/main" id="{42A16B84-E67E-40CC-9651-1A0FD3A62D25}"/>
                  </a:ext>
                </a:extLst>
              </p:cNvPr>
              <p:cNvPicPr/>
              <p:nvPr/>
            </p:nvPicPr>
            <p:blipFill>
              <a:blip r:embed="rId7"/>
              <a:stretch>
                <a:fillRect/>
              </a:stretch>
            </p:blipFill>
            <p:spPr>
              <a:xfrm>
                <a:off x="1315990" y="5338133"/>
                <a:ext cx="18000" cy="18000"/>
              </a:xfrm>
              <a:prstGeom prst="rect">
                <a:avLst/>
              </a:prstGeom>
            </p:spPr>
          </p:pic>
        </mc:Fallback>
      </mc:AlternateContent>
      <p:pic>
        <p:nvPicPr>
          <p:cNvPr id="58" name="Picture 57">
            <a:extLst>
              <a:ext uri="{FF2B5EF4-FFF2-40B4-BE49-F238E27FC236}">
                <a16:creationId xmlns:a16="http://schemas.microsoft.com/office/drawing/2014/main" id="{56363CCE-E22A-4719-B2CD-CFE1ED04EE6A}"/>
              </a:ext>
            </a:extLst>
          </p:cNvPr>
          <p:cNvPicPr>
            <a:picLocks noChangeAspect="1"/>
          </p:cNvPicPr>
          <p:nvPr/>
        </p:nvPicPr>
        <p:blipFill rotWithShape="1">
          <a:blip r:embed="rId8"/>
          <a:srcRect l="3106" t="11675" r="9438"/>
          <a:stretch/>
        </p:blipFill>
        <p:spPr>
          <a:xfrm>
            <a:off x="190500" y="4906651"/>
            <a:ext cx="4981171" cy="1184446"/>
          </a:xfrm>
          <a:prstGeom prst="rect">
            <a:avLst/>
          </a:prstGeom>
        </p:spPr>
      </p:pic>
      <p:pic>
        <p:nvPicPr>
          <p:cNvPr id="77" name="Picture 76">
            <a:extLst>
              <a:ext uri="{FF2B5EF4-FFF2-40B4-BE49-F238E27FC236}">
                <a16:creationId xmlns:a16="http://schemas.microsoft.com/office/drawing/2014/main" id="{6304F6B4-C507-4062-9B9F-B60E135939E2}"/>
              </a:ext>
            </a:extLst>
          </p:cNvPr>
          <p:cNvPicPr>
            <a:picLocks noChangeAspect="1"/>
          </p:cNvPicPr>
          <p:nvPr/>
        </p:nvPicPr>
        <p:blipFill>
          <a:blip r:embed="rId9"/>
          <a:stretch>
            <a:fillRect/>
          </a:stretch>
        </p:blipFill>
        <p:spPr>
          <a:xfrm>
            <a:off x="5234682" y="4384261"/>
            <a:ext cx="4512136" cy="2005998"/>
          </a:xfrm>
          <a:prstGeom prst="rect">
            <a:avLst/>
          </a:prstGeom>
        </p:spPr>
      </p:pic>
      <p:pic>
        <p:nvPicPr>
          <p:cNvPr id="79" name="Picture 78">
            <a:extLst>
              <a:ext uri="{FF2B5EF4-FFF2-40B4-BE49-F238E27FC236}">
                <a16:creationId xmlns:a16="http://schemas.microsoft.com/office/drawing/2014/main" id="{207FD1C3-97A1-4776-98F2-04193367346A}"/>
              </a:ext>
            </a:extLst>
          </p:cNvPr>
          <p:cNvPicPr>
            <a:picLocks noChangeAspect="1"/>
          </p:cNvPicPr>
          <p:nvPr/>
        </p:nvPicPr>
        <p:blipFill rotWithShape="1">
          <a:blip r:embed="rId10"/>
          <a:srcRect t="13514" r="-79" b="13514"/>
          <a:stretch/>
        </p:blipFill>
        <p:spPr>
          <a:xfrm>
            <a:off x="247019" y="6238535"/>
            <a:ext cx="8588839" cy="549103"/>
          </a:xfrm>
          <a:prstGeom prst="rect">
            <a:avLst/>
          </a:prstGeom>
        </p:spPr>
      </p:pic>
      <p:pic>
        <p:nvPicPr>
          <p:cNvPr id="2" name="Picture 1" descr="Logo&#10;&#10;Description automatically generated">
            <a:extLst>
              <a:ext uri="{FF2B5EF4-FFF2-40B4-BE49-F238E27FC236}">
                <a16:creationId xmlns:a16="http://schemas.microsoft.com/office/drawing/2014/main" id="{8DA6D4B6-9006-4E32-92A4-4E1893C530B1}"/>
              </a:ext>
            </a:extLst>
          </p:cNvPr>
          <p:cNvPicPr>
            <a:picLocks noChangeAspect="1"/>
          </p:cNvPicPr>
          <p:nvPr/>
        </p:nvPicPr>
        <p:blipFill>
          <a:blip r:embed="rId11"/>
          <a:stretch>
            <a:fillRect/>
          </a:stretch>
        </p:blipFill>
        <p:spPr>
          <a:xfrm>
            <a:off x="10013904" y="0"/>
            <a:ext cx="2045839" cy="2076994"/>
          </a:xfrm>
          <a:prstGeom prst="rect">
            <a:avLst/>
          </a:prstGeom>
        </p:spPr>
      </p:pic>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6DCA701-C1CA-4289-AB4F-CECD169BE161}"/>
                  </a:ext>
                </a:extLst>
              </p:cNvPr>
              <p:cNvSpPr txBox="1"/>
              <p:nvPr/>
            </p:nvSpPr>
            <p:spPr>
              <a:xfrm>
                <a:off x="570297" y="3684816"/>
                <a:ext cx="212906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Unit Vector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𝑢</m:t>
                        </m:r>
                      </m:e>
                    </m:acc>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46DCA701-C1CA-4289-AB4F-CECD169BE161}"/>
                  </a:ext>
                </a:extLst>
              </p:cNvPr>
              <p:cNvSpPr txBox="1">
                <a:spLocks noRot="1" noChangeAspect="1" noMove="1" noResize="1" noEditPoints="1" noAdjustHandles="1" noChangeArrowheads="1" noChangeShapeType="1" noTextEdit="1"/>
              </p:cNvSpPr>
              <p:nvPr/>
            </p:nvSpPr>
            <p:spPr>
              <a:xfrm>
                <a:off x="570297" y="3684816"/>
                <a:ext cx="2129062" cy="523220"/>
              </a:xfrm>
              <a:prstGeom prst="rect">
                <a:avLst/>
              </a:prstGeom>
              <a:blipFill>
                <a:blip r:embed="rId12"/>
                <a:stretch>
                  <a:fillRect l="-601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184B9B8-5E44-495B-BDA4-D775F7A2744E}"/>
                  </a:ext>
                </a:extLst>
              </p:cNvPr>
              <p:cNvSpPr txBox="1"/>
              <p:nvPr/>
            </p:nvSpPr>
            <p:spPr>
              <a:xfrm>
                <a:off x="3607973" y="3684816"/>
                <a:ext cx="212906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Unit Vector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𝑣</m:t>
                        </m:r>
                      </m:e>
                    </m:acc>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3184B9B8-5E44-495B-BDA4-D775F7A2744E}"/>
                  </a:ext>
                </a:extLst>
              </p:cNvPr>
              <p:cNvSpPr txBox="1">
                <a:spLocks noRot="1" noChangeAspect="1" noMove="1" noResize="1" noEditPoints="1" noAdjustHandles="1" noChangeArrowheads="1" noChangeShapeType="1" noTextEdit="1"/>
              </p:cNvSpPr>
              <p:nvPr/>
            </p:nvSpPr>
            <p:spPr>
              <a:xfrm>
                <a:off x="3607973" y="3684816"/>
                <a:ext cx="2129062" cy="523220"/>
              </a:xfrm>
              <a:prstGeom prst="rect">
                <a:avLst/>
              </a:prstGeom>
              <a:blipFill>
                <a:blip r:embed="rId13"/>
                <a:stretch>
                  <a:fillRect l="-601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55170EB5-EE42-4BDA-9968-CE8C4ACD7F1E}"/>
                  </a:ext>
                </a:extLst>
              </p:cNvPr>
              <p:cNvSpPr txBox="1"/>
              <p:nvPr/>
            </p:nvSpPr>
            <p:spPr>
              <a:xfrm>
                <a:off x="6933156" y="3684816"/>
                <a:ext cx="2438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Unit Vector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𝑤</m:t>
                        </m:r>
                      </m:e>
                    </m:acc>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55170EB5-EE42-4BDA-9968-CE8C4ACD7F1E}"/>
                  </a:ext>
                </a:extLst>
              </p:cNvPr>
              <p:cNvSpPr txBox="1">
                <a:spLocks noRot="1" noChangeAspect="1" noMove="1" noResize="1" noEditPoints="1" noAdjustHandles="1" noChangeArrowheads="1" noChangeShapeType="1" noTextEdit="1"/>
              </p:cNvSpPr>
              <p:nvPr/>
            </p:nvSpPr>
            <p:spPr>
              <a:xfrm>
                <a:off x="6933156" y="3684816"/>
                <a:ext cx="2438515" cy="523220"/>
              </a:xfrm>
              <a:prstGeom prst="rect">
                <a:avLst/>
              </a:prstGeom>
              <a:blipFill>
                <a:blip r:embed="rId14"/>
                <a:stretch>
                  <a:fillRect l="-5000" t="-11628" b="-31395"/>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025C60C0-4376-482A-9DEB-863E7FF88064}"/>
              </a:ext>
            </a:extLst>
          </p:cNvPr>
          <p:cNvSpPr txBox="1"/>
          <p:nvPr/>
        </p:nvSpPr>
        <p:spPr>
          <a:xfrm>
            <a:off x="10327988" y="1870630"/>
            <a:ext cx="13130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Scalar</a:t>
            </a:r>
          </a:p>
        </p:txBody>
      </p:sp>
    </p:spTree>
    <p:extLst>
      <p:ext uri="{BB962C8B-B14F-4D97-AF65-F5344CB8AC3E}">
        <p14:creationId xmlns:p14="http://schemas.microsoft.com/office/powerpoint/2010/main" val="3609617751"/>
      </p:ext>
    </p:extLst>
  </p:cSld>
  <p:clrMapOvr>
    <a:masterClrMapping/>
  </p:clrMapOvr>
  <mc:AlternateContent xmlns:mc="http://schemas.openxmlformats.org/markup-compatibility/2006" xmlns:p14="http://schemas.microsoft.com/office/powerpoint/2010/main">
    <mc:Choice Requires="p14">
      <p:transition spd="slow" p14:dur="2000" advTm="319939"/>
    </mc:Choice>
    <mc:Fallback xmlns="">
      <p:transition spd="slow" advTm="31993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58B05C-E177-4DEF-8201-85F709177A3E}"/>
              </a:ext>
            </a:extLst>
          </p:cNvPr>
          <p:cNvPicPr>
            <a:picLocks noChangeAspect="1"/>
          </p:cNvPicPr>
          <p:nvPr/>
        </p:nvPicPr>
        <p:blipFill>
          <a:blip r:embed="rId2"/>
          <a:stretch>
            <a:fillRect/>
          </a:stretch>
        </p:blipFill>
        <p:spPr>
          <a:xfrm>
            <a:off x="8454951" y="2851079"/>
            <a:ext cx="3675404" cy="3992012"/>
          </a:xfrm>
          <a:prstGeom prst="rect">
            <a:avLst/>
          </a:prstGeom>
        </p:spPr>
      </p:pic>
      <p:pic>
        <p:nvPicPr>
          <p:cNvPr id="5" name="Picture 4">
            <a:extLst>
              <a:ext uri="{FF2B5EF4-FFF2-40B4-BE49-F238E27FC236}">
                <a16:creationId xmlns:a16="http://schemas.microsoft.com/office/drawing/2014/main" id="{18F68238-07CF-46E2-A34A-70CF7CFD0E19}"/>
              </a:ext>
            </a:extLst>
          </p:cNvPr>
          <p:cNvPicPr>
            <a:picLocks noChangeAspect="1"/>
          </p:cNvPicPr>
          <p:nvPr/>
        </p:nvPicPr>
        <p:blipFill>
          <a:blip r:embed="rId3"/>
          <a:stretch>
            <a:fillRect/>
          </a:stretch>
        </p:blipFill>
        <p:spPr>
          <a:xfrm>
            <a:off x="241300" y="452603"/>
            <a:ext cx="8978900" cy="6138698"/>
          </a:xfrm>
          <a:prstGeom prst="rect">
            <a:avLst/>
          </a:prstGeom>
        </p:spPr>
      </p:pic>
      <p:sp>
        <p:nvSpPr>
          <p:cNvPr id="7" name="TextBox 6">
            <a:extLst>
              <a:ext uri="{FF2B5EF4-FFF2-40B4-BE49-F238E27FC236}">
                <a16:creationId xmlns:a16="http://schemas.microsoft.com/office/drawing/2014/main" id="{25F351BD-4B64-452D-9896-A12D26B48CDB}"/>
              </a:ext>
            </a:extLst>
          </p:cNvPr>
          <p:cNvSpPr txBox="1"/>
          <p:nvPr/>
        </p:nvSpPr>
        <p:spPr>
          <a:xfrm>
            <a:off x="9162789" y="2232566"/>
            <a:ext cx="3030488" cy="923330"/>
          </a:xfrm>
          <a:prstGeom prst="rect">
            <a:avLst/>
          </a:prstGeom>
          <a:noFill/>
        </p:spPr>
        <p:txBody>
          <a:bodyPr wrap="square" lIns="91440" tIns="45720" rIns="91440" bIns="45720" rtlCol="0" anchor="t">
            <a:spAutoFit/>
          </a:bodyPr>
          <a:lstStyle/>
          <a:p>
            <a:pPr algn="r"/>
            <a:r>
              <a:rPr lang="en-US" dirty="0">
                <a:latin typeface="Times New Roman" panose="02020603050405020304" pitchFamily="18" charset="0"/>
                <a:cs typeface="Times New Roman" panose="02020603050405020304" pitchFamily="18" charset="0"/>
              </a:rPr>
              <a:t>Using Python Tesseract-OCR to read text embedded within image</a:t>
            </a:r>
          </a:p>
        </p:txBody>
      </p:sp>
      <p:pic>
        <p:nvPicPr>
          <p:cNvPr id="2" name="Picture 1">
            <a:extLst>
              <a:ext uri="{FF2B5EF4-FFF2-40B4-BE49-F238E27FC236}">
                <a16:creationId xmlns:a16="http://schemas.microsoft.com/office/drawing/2014/main" id="{A8AA48B9-6841-4EC9-98A5-4E2E65AA9538}"/>
              </a:ext>
            </a:extLst>
          </p:cNvPr>
          <p:cNvPicPr>
            <a:picLocks noChangeAspect="1"/>
          </p:cNvPicPr>
          <p:nvPr/>
        </p:nvPicPr>
        <p:blipFill>
          <a:blip r:embed="rId4"/>
          <a:stretch>
            <a:fillRect/>
          </a:stretch>
        </p:blipFill>
        <p:spPr>
          <a:xfrm>
            <a:off x="10013904" y="0"/>
            <a:ext cx="2045839" cy="2076994"/>
          </a:xfrm>
          <a:prstGeom prst="rect">
            <a:avLst/>
          </a:prstGeom>
        </p:spPr>
      </p:pic>
      <p:sp>
        <p:nvSpPr>
          <p:cNvPr id="4" name="Arrow: Left 3">
            <a:extLst>
              <a:ext uri="{FF2B5EF4-FFF2-40B4-BE49-F238E27FC236}">
                <a16:creationId xmlns:a16="http://schemas.microsoft.com/office/drawing/2014/main" id="{F5848E72-27DD-43C9-90E3-89902A0624D8}"/>
              </a:ext>
            </a:extLst>
          </p:cNvPr>
          <p:cNvSpPr/>
          <p:nvPr/>
        </p:nvSpPr>
        <p:spPr>
          <a:xfrm>
            <a:off x="2837743" y="4581415"/>
            <a:ext cx="6517821" cy="4830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187673"/>
      </p:ext>
    </p:extLst>
  </p:cSld>
  <p:clrMapOvr>
    <a:masterClrMapping/>
  </p:clrMapOvr>
  <mc:AlternateContent xmlns:mc="http://schemas.openxmlformats.org/markup-compatibility/2006" xmlns:p14="http://schemas.microsoft.com/office/powerpoint/2010/main">
    <mc:Choice Requires="p14">
      <p:transition spd="slow" p14:dur="2000" advTm="85855"/>
    </mc:Choice>
    <mc:Fallback xmlns="">
      <p:transition spd="slow" advTm="8585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F385F8-39E3-E34B-B6EE-FF1820987EBD}"/>
              </a:ext>
            </a:extLst>
          </p:cNvPr>
          <p:cNvSpPr txBox="1"/>
          <p:nvPr/>
        </p:nvSpPr>
        <p:spPr>
          <a:xfrm>
            <a:off x="372763" y="2454343"/>
            <a:ext cx="11300110" cy="267765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2400" dirty="0">
                <a:latin typeface="Times New Roman"/>
                <a:cs typeface="Times New Roman"/>
              </a:rPr>
              <a:t>* </a:t>
            </a:r>
            <a:r>
              <a:rPr lang="en-US" sz="2400" i="0" dirty="0">
                <a:effectLst/>
                <a:latin typeface="Times New Roman"/>
                <a:cs typeface="Times New Roman"/>
              </a:rPr>
              <a:t>We applied algorithms with foundations in linear algebra and wrote programs using Python scientific libraries for optical character recognition and image compression.</a:t>
            </a:r>
            <a:r>
              <a:rPr lang="en-US" sz="2400" dirty="0">
                <a:latin typeface="Times New Roman"/>
                <a:cs typeface="Times New Roman"/>
              </a:rPr>
              <a:t> </a:t>
            </a:r>
            <a:endParaRPr lang="en-US" sz="2400">
              <a:latin typeface="Calibri" panose="020F0502020204030204"/>
              <a:cs typeface="Calibri" panose="020F0502020204030204"/>
            </a:endParaRPr>
          </a:p>
          <a:p>
            <a:endParaRPr lang="en-US" sz="2400" dirty="0">
              <a:latin typeface="Times New Roman"/>
              <a:cs typeface="Times New Roman"/>
            </a:endParaRPr>
          </a:p>
          <a:p>
            <a:r>
              <a:rPr lang="en-US" sz="2400" dirty="0">
                <a:latin typeface="Times New Roman"/>
                <a:cs typeface="Times New Roman"/>
              </a:rPr>
              <a:t>* </a:t>
            </a:r>
            <a:r>
              <a:rPr lang="en-US" sz="2400" i="0" dirty="0">
                <a:effectLst/>
                <a:latin typeface="Times New Roman"/>
                <a:cs typeface="Times New Roman"/>
              </a:rPr>
              <a:t>Using </a:t>
            </a:r>
            <a:r>
              <a:rPr lang="en-US" sz="2400" i="0" dirty="0" err="1">
                <a:effectLst/>
                <a:latin typeface="Times New Roman"/>
                <a:cs typeface="Times New Roman"/>
              </a:rPr>
              <a:t>IPython</a:t>
            </a:r>
            <a:r>
              <a:rPr lang="en-US" sz="2400" i="0" dirty="0">
                <a:effectLst/>
                <a:latin typeface="Times New Roman"/>
                <a:cs typeface="Times New Roman"/>
              </a:rPr>
              <a:t> and </a:t>
            </a:r>
            <a:r>
              <a:rPr lang="en-US" sz="2400" i="0" dirty="0" err="1">
                <a:effectLst/>
                <a:latin typeface="Times New Roman"/>
                <a:cs typeface="Times New Roman"/>
              </a:rPr>
              <a:t>Numpy</a:t>
            </a:r>
            <a:r>
              <a:rPr lang="en-US" sz="2400" i="0" dirty="0">
                <a:effectLst/>
                <a:latin typeface="Times New Roman"/>
                <a:cs typeface="Times New Roman"/>
              </a:rPr>
              <a:t>, we characterized color and grayscale images as arrays and implemented singular value decompositions (SVD) and principal component analysis (PCA) for grayscale and color image compression studies and OCR. </a:t>
            </a:r>
          </a:p>
          <a:p>
            <a:endParaRPr lang="en-US" sz="2400" dirty="0">
              <a:latin typeface="Times New Roman"/>
              <a:cs typeface="Times New Roman"/>
            </a:endParaRPr>
          </a:p>
        </p:txBody>
      </p:sp>
      <p:pic>
        <p:nvPicPr>
          <p:cNvPr id="4" name="Picture 3" descr="Logo, company name&#10;&#10;Description automatically generated">
            <a:extLst>
              <a:ext uri="{FF2B5EF4-FFF2-40B4-BE49-F238E27FC236}">
                <a16:creationId xmlns:a16="http://schemas.microsoft.com/office/drawing/2014/main" id="{8B77F3D5-EC9D-ABB0-977A-4BAE586900BF}"/>
              </a:ext>
            </a:extLst>
          </p:cNvPr>
          <p:cNvPicPr>
            <a:picLocks noChangeAspect="1"/>
          </p:cNvPicPr>
          <p:nvPr/>
        </p:nvPicPr>
        <p:blipFill>
          <a:blip r:embed="rId2"/>
          <a:stretch>
            <a:fillRect/>
          </a:stretch>
        </p:blipFill>
        <p:spPr>
          <a:xfrm>
            <a:off x="25842" y="73758"/>
            <a:ext cx="2045839" cy="2076994"/>
          </a:xfrm>
          <a:prstGeom prst="rect">
            <a:avLst/>
          </a:prstGeom>
        </p:spPr>
      </p:pic>
    </p:spTree>
    <p:extLst>
      <p:ext uri="{BB962C8B-B14F-4D97-AF65-F5344CB8AC3E}">
        <p14:creationId xmlns:p14="http://schemas.microsoft.com/office/powerpoint/2010/main" val="370137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69666-7D1D-4CFA-B576-EA06BB40ACAF}"/>
              </a:ext>
            </a:extLst>
          </p:cNvPr>
          <p:cNvPicPr>
            <a:picLocks noChangeAspect="1"/>
          </p:cNvPicPr>
          <p:nvPr/>
        </p:nvPicPr>
        <p:blipFill>
          <a:blip r:embed="rId2"/>
          <a:stretch>
            <a:fillRect/>
          </a:stretch>
        </p:blipFill>
        <p:spPr>
          <a:xfrm>
            <a:off x="51371" y="0"/>
            <a:ext cx="10263884" cy="1066471"/>
          </a:xfrm>
          <a:prstGeom prst="rect">
            <a:avLst/>
          </a:prstGeom>
        </p:spPr>
      </p:pic>
      <p:pic>
        <p:nvPicPr>
          <p:cNvPr id="6" name="Picture 5">
            <a:extLst>
              <a:ext uri="{FF2B5EF4-FFF2-40B4-BE49-F238E27FC236}">
                <a16:creationId xmlns:a16="http://schemas.microsoft.com/office/drawing/2014/main" id="{EF5C504F-FAB7-44D8-9B9E-D667963F7BCB}"/>
              </a:ext>
            </a:extLst>
          </p:cNvPr>
          <p:cNvPicPr>
            <a:picLocks noChangeAspect="1"/>
          </p:cNvPicPr>
          <p:nvPr/>
        </p:nvPicPr>
        <p:blipFill>
          <a:blip r:embed="rId3"/>
          <a:stretch>
            <a:fillRect/>
          </a:stretch>
        </p:blipFill>
        <p:spPr>
          <a:xfrm>
            <a:off x="286723" y="1069524"/>
            <a:ext cx="6663662" cy="5772845"/>
          </a:xfrm>
          <a:prstGeom prst="rect">
            <a:avLst/>
          </a:prstGeom>
        </p:spPr>
      </p:pic>
      <p:sp>
        <p:nvSpPr>
          <p:cNvPr id="4" name="TextBox 3">
            <a:extLst>
              <a:ext uri="{FF2B5EF4-FFF2-40B4-BE49-F238E27FC236}">
                <a16:creationId xmlns:a16="http://schemas.microsoft.com/office/drawing/2014/main" id="{981AA28B-8A4C-4DBB-9675-4F6E37E35E90}"/>
              </a:ext>
            </a:extLst>
          </p:cNvPr>
          <p:cNvSpPr txBox="1"/>
          <p:nvPr/>
        </p:nvSpPr>
        <p:spPr>
          <a:xfrm>
            <a:off x="7271625" y="2490912"/>
            <a:ext cx="4199207"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 V are rotation matrices and are orthogonal</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V*=V</a:t>
            </a:r>
            <a:r>
              <a:rPr lang="en-US" sz="2400" baseline="30000"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 Transpose of V</a:t>
            </a:r>
          </a:p>
          <a:p>
            <a:endParaRPr lang="en-US"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Σ</a:t>
            </a:r>
            <a:r>
              <a:rPr lang="en-US" sz="2400" dirty="0">
                <a:latin typeface="Times New Roman" panose="02020603050405020304" pitchFamily="18" charset="0"/>
                <a:cs typeface="Times New Roman" panose="02020603050405020304" pitchFamily="18" charset="0"/>
              </a:rPr>
              <a:t> is diagonal (stretching/compression)</a:t>
            </a:r>
          </a:p>
        </p:txBody>
      </p:sp>
      <p:pic>
        <p:nvPicPr>
          <p:cNvPr id="2" name="Picture 1" descr="Logo, company name&#10;&#10;Description automatically generated">
            <a:extLst>
              <a:ext uri="{FF2B5EF4-FFF2-40B4-BE49-F238E27FC236}">
                <a16:creationId xmlns:a16="http://schemas.microsoft.com/office/drawing/2014/main" id="{2BF16852-0FC9-2678-32BE-3369B3CBA354}"/>
              </a:ext>
            </a:extLst>
          </p:cNvPr>
          <p:cNvPicPr>
            <a:picLocks noChangeAspect="1"/>
          </p:cNvPicPr>
          <p:nvPr/>
        </p:nvPicPr>
        <p:blipFill>
          <a:blip r:embed="rId4"/>
          <a:stretch>
            <a:fillRect/>
          </a:stretch>
        </p:blipFill>
        <p:spPr>
          <a:xfrm>
            <a:off x="10039792" y="-2442"/>
            <a:ext cx="2045839" cy="2076994"/>
          </a:xfrm>
          <a:prstGeom prst="rect">
            <a:avLst/>
          </a:prstGeom>
        </p:spPr>
      </p:pic>
    </p:spTree>
    <p:extLst>
      <p:ext uri="{BB962C8B-B14F-4D97-AF65-F5344CB8AC3E}">
        <p14:creationId xmlns:p14="http://schemas.microsoft.com/office/powerpoint/2010/main" val="2497224282"/>
      </p:ext>
    </p:extLst>
  </p:cSld>
  <p:clrMapOvr>
    <a:masterClrMapping/>
  </p:clrMapOvr>
  <mc:AlternateContent xmlns:mc="http://schemas.openxmlformats.org/markup-compatibility/2006" xmlns:p14="http://schemas.microsoft.com/office/powerpoint/2010/main">
    <mc:Choice Requires="p14">
      <p:transition spd="slow" p14:dur="2000" advTm="173555"/>
    </mc:Choice>
    <mc:Fallback xmlns="">
      <p:transition spd="slow" advTm="17355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1546FC92ECC54EB3664885399F2975" ma:contentTypeVersion="12" ma:contentTypeDescription="Create a new document." ma:contentTypeScope="" ma:versionID="7abdf667d78db9b7a4c64cc51ae1ed2e">
  <xsd:schema xmlns:xsd="http://www.w3.org/2001/XMLSchema" xmlns:xs="http://www.w3.org/2001/XMLSchema" xmlns:p="http://schemas.microsoft.com/office/2006/metadata/properties" xmlns:ns2="f2e0cf95-ea92-4112-be85-6728660507a2" xmlns:ns3="f50f6695-b1ce-45fc-80ff-2d5aab59f5f2" targetNamespace="http://schemas.microsoft.com/office/2006/metadata/properties" ma:root="true" ma:fieldsID="f148184aa63939009e49b6a199628243" ns2:_="" ns3:_="">
    <xsd:import namespace="f2e0cf95-ea92-4112-be85-6728660507a2"/>
    <xsd:import namespace="f50f6695-b1ce-45fc-80ff-2d5aab59f5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0cf95-ea92-4112-be85-6728660507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0f6695-b1ce-45fc-80ff-2d5aab59f5f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E0DB42-D136-47E1-8A19-CCAF9F15EC74}"/>
</file>

<file path=customXml/itemProps2.xml><?xml version="1.0" encoding="utf-8"?>
<ds:datastoreItem xmlns:ds="http://schemas.openxmlformats.org/officeDocument/2006/customXml" ds:itemID="{EC1F89DC-D0D8-4EA4-9641-ECC7AE65083F}">
  <ds:schemaRefs>
    <ds:schemaRef ds:uri="http://schemas.microsoft.com/sharepoint/v3/contenttype/forms"/>
  </ds:schemaRefs>
</ds:datastoreItem>
</file>

<file path=customXml/itemProps3.xml><?xml version="1.0" encoding="utf-8"?>
<ds:datastoreItem xmlns:ds="http://schemas.openxmlformats.org/officeDocument/2006/customXml" ds:itemID="{507BC8C9-1D92-490E-9D19-235C23105BB0}">
  <ds:schemaRefs>
    <ds:schemaRef ds:uri="http://schemas.microsoft.com/office/2006/metadata/properties"/>
    <ds:schemaRef ds:uri="d41cb311-6394-4c40-85ca-1d9cd7d537b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116</TotalTime>
  <Words>1190</Words>
  <Application>Microsoft Office PowerPoint</Application>
  <PresentationFormat>Widescreen</PresentationFormat>
  <Paragraphs>135</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Mathematical modeling for computer vision   Christian Tarta, Nicholas Develle, Han Ji, Kwan Jie Lee and Alex Gale    Mentor: Narayani Choudhury  Lake Washington Institute of Technology, Kirkland, WA 98033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Choudhury, Narayani</dc:creator>
  <cp:lastModifiedBy>Choudhury, Narayani</cp:lastModifiedBy>
  <cp:revision>97</cp:revision>
  <dcterms:created xsi:type="dcterms:W3CDTF">2021-12-03T20:32:28Z</dcterms:created>
  <dcterms:modified xsi:type="dcterms:W3CDTF">2022-05-05T14:20:14Z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0x010100131546FC92ECC54EB3664885399F2975</vt:lpwstr>
  </property>
</Properties>
</file>