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256" r:id="rId3"/>
    <p:sldId id="370" r:id="rId4"/>
    <p:sldId id="257" r:id="rId5"/>
    <p:sldId id="367" r:id="rId6"/>
    <p:sldId id="369" r:id="rId7"/>
    <p:sldId id="258" r:id="rId8"/>
    <p:sldId id="368" r:id="rId9"/>
    <p:sldId id="374" r:id="rId10"/>
    <p:sldId id="260" r:id="rId11"/>
    <p:sldId id="373" r:id="rId12"/>
    <p:sldId id="375" r:id="rId13"/>
    <p:sldId id="376" r:id="rId14"/>
    <p:sldId id="259" r:id="rId15"/>
    <p:sldId id="263" r:id="rId16"/>
    <p:sldId id="261" r:id="rId17"/>
    <p:sldId id="366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EE8-B53F-EB3B-874F-EB0DBCD4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9B803-BC5E-249F-F64C-564449F8B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23AFA-0D98-39D1-19DC-E249371F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7DB4-CA89-60F0-5F87-1287F036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7496C-098F-47A5-8D78-85DDD6A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3341-9F3F-4ECE-69C7-068459A2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D9BF9-FD34-C364-68BA-766CBF3A2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F1710-C075-770A-D2E2-EF2D408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25210-2C06-BE03-522F-6012C66F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BAACB-065F-8761-AB9E-0AD85CF6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D66A9-3B36-8124-FCB7-FD4035ADA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00668-E5B7-F6C2-2646-9BF112FC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AF39-74DF-17B5-E275-40995AF1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5B10-69AB-670F-8B25-D3200C27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F6C4-B437-B67F-F1FA-C33E82A4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E769-42AF-2536-5460-95ADA5C0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19E5-EE0E-C8C3-261A-371854F04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73FEE-29B9-8CFC-80D3-B979EAE4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4D43-D621-C882-CF45-B4B7A0E6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9AB45-90B7-9843-9377-86EA1E54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F3A3-2CA3-E6A2-C06E-AC4A1AE1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725B3-6A83-CF58-3E75-F621C86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DB13F-8833-736A-C097-827C685B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AF7EC-C505-3227-9376-7116CEC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22768-FDD7-35B4-E49A-5616597C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FC2D-236C-6FB8-F9C2-C98961A5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454C-1788-62AE-1677-CCA0B34F3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982E-1C1A-9E9E-93E4-C90DB1988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EEC07-289B-D033-B1EA-7E649C8C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C8ADF-8E82-AE87-46B4-F03F064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9C7A2-77DE-33FF-0C13-A9B72DA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296C-B31D-5E2F-7C95-0495B263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5C40A-4372-7A9F-1172-FA7682061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4109-B1FF-9BFA-E3A0-1E5EB9DD4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BB29D-A66A-097A-A9AC-F0E5F7F34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A7E4A-426D-36A9-8BC1-D8929EE21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2E2A4-6BA0-F27A-7323-162DAA6B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339A6-1600-0107-79E2-9BBFEF7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7D5AD-FF7B-59AE-EEA4-BE7CEE11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8BA5-3195-3BA1-3746-E8CF5051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3E6BD-F2AB-9A40-F438-DF7CD8C8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A5004-7716-7734-F108-36446572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8B5BC-991C-B77F-EA96-C3614255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17EA-F262-B752-AAAB-F2A51015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C012A-3A43-F41F-5F04-2A1C67D7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847A1-FDB5-291E-53F0-0CDFE90E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E1CD-B6CC-2DC6-525D-7EA2C482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46DA-932F-39F3-7D6D-AB818622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1635D-8972-18B8-8FD3-CB06ECC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C5E58-A72C-6E89-E17A-538E7BAA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7C946-122F-46C2-66B2-75401365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BEF9A-8E6F-A968-31E4-E96ECC8A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F4738-448B-7FA5-9F20-A1E8B814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A52A6-17BB-EA70-716D-E726D117A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652CD-F24A-AA81-302E-AE606D816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35976-9579-A1B3-B7FA-27658879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91062-995B-A109-38F9-7F61C416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BDAE4-DB71-29EF-DAF5-BDBBF48A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6D31E-DF72-6C2D-09F9-473E1C19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68F52-1420-8140-6E6D-48098B0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4282-2FBE-59FF-6086-324E47885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C352-711C-45B8-969D-E6FCB26FC061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83A3-681D-1E62-2BBE-BDC614251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52663-AFA6-4A99-C775-F1AAFB147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6E7F-FD95-4730-9960-AE61A358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graphics/investigations/police-shootings-database/" TargetMode="External"/><Relationship Id="rId2" Type="http://schemas.openxmlformats.org/officeDocument/2006/relationships/hyperlink" Target="https://www.npr.org/2021/01/25/956177021/fatal-police-shootings-of-unarmed-black-people-reveal-troubling-patter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world/us/attorneys-family-black-man-shot-dead-by-police-release-autopsy-findings-2022-04-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s.org/video/chapter-1-blinding-isaac-woodar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bcnews.go.com/US/prosecutor-reviews-case-army-officer-hit-pepper-spray/story?id=7806297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NzEb77diy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baratunde_thurston_how_to_deconstruct_racism_one_headline_at_a_tim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vbBY3ce8Y" TargetMode="External"/><Relationship Id="rId2" Type="http://schemas.openxmlformats.org/officeDocument/2006/relationships/hyperlink" Target="https://www.youtube.com/watch?v=VNzEb77diy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wtech.kanopy.com/video/race-power-illusion-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EFAC-2C9B-488D-9C56-C236DA2B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F5AE3-8696-4CD9-A180-A4E1A501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Welcome!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Important issues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Course themes</a:t>
            </a:r>
          </a:p>
          <a:p>
            <a:r>
              <a:rPr lang="en-US" dirty="0">
                <a:ea typeface="+mn-lt"/>
                <a:cs typeface="+mn-lt"/>
              </a:rPr>
              <a:t>Introductions (small groups)</a:t>
            </a:r>
            <a:endParaRPr lang="en-US" dirty="0"/>
          </a:p>
          <a:p>
            <a:r>
              <a:rPr lang="en-US" dirty="0"/>
              <a:t>Course details/overview</a:t>
            </a:r>
          </a:p>
          <a:p>
            <a:r>
              <a:rPr lang="en-US" dirty="0"/>
              <a:t>Stories of America - A different narrative (small group discussions)</a:t>
            </a:r>
          </a:p>
          <a:p>
            <a:r>
              <a:rPr lang="en-US" dirty="0"/>
              <a:t>What’s next . . .</a:t>
            </a:r>
          </a:p>
          <a:p>
            <a:r>
              <a:rPr lang="en-US" dirty="0"/>
              <a:t>Questions for me?</a:t>
            </a:r>
          </a:p>
          <a:p>
            <a:r>
              <a:rPr lang="en-US" dirty="0"/>
              <a:t>One-on-one meetings</a:t>
            </a:r>
          </a:p>
        </p:txBody>
      </p:sp>
    </p:spTree>
    <p:extLst>
      <p:ext uri="{BB962C8B-B14F-4D97-AF65-F5344CB8AC3E}">
        <p14:creationId xmlns:p14="http://schemas.microsoft.com/office/powerpoint/2010/main" val="10720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FAF3-8A54-4042-81CC-ACEBDE7B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Supremacy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3BF61-6C01-470A-9F48-8409896A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Police (and other) violence against Black people in recent years</a:t>
            </a:r>
          </a:p>
          <a:p>
            <a:pPr lvl="1"/>
            <a:r>
              <a:rPr lang="en-US" dirty="0"/>
              <a:t>Rodney King (LA) 1991</a:t>
            </a:r>
          </a:p>
          <a:p>
            <a:pPr lvl="1"/>
            <a:r>
              <a:rPr lang="en-US" dirty="0"/>
              <a:t>Trayvon Martin (FL) 2012 (perpetrator acquitted)</a:t>
            </a:r>
          </a:p>
          <a:p>
            <a:pPr lvl="1"/>
            <a:r>
              <a:rPr lang="en-US" dirty="0"/>
              <a:t>Michael Brown (Ferguson MO) 2014</a:t>
            </a:r>
          </a:p>
          <a:p>
            <a:pPr lvl="1"/>
            <a:r>
              <a:rPr lang="en-US" dirty="0"/>
              <a:t>Eric Garner (NYC) 2014</a:t>
            </a:r>
          </a:p>
          <a:p>
            <a:pPr lvl="1"/>
            <a:r>
              <a:rPr lang="en-US" dirty="0"/>
              <a:t>Freddie Gray (Baltimore MD) 2016</a:t>
            </a:r>
          </a:p>
          <a:p>
            <a:pPr lvl="1"/>
            <a:r>
              <a:rPr lang="en-US" dirty="0"/>
              <a:t>Ronnell Foster (CA) 2018</a:t>
            </a:r>
          </a:p>
          <a:p>
            <a:pPr lvl="1"/>
            <a:r>
              <a:rPr lang="en-US" dirty="0"/>
              <a:t>Willie McCoy (CA) 2019</a:t>
            </a:r>
          </a:p>
          <a:p>
            <a:pPr lvl="1"/>
            <a:r>
              <a:rPr lang="en-US" dirty="0"/>
              <a:t>Breonna Taylor (Louisville KY) 2020</a:t>
            </a:r>
          </a:p>
          <a:p>
            <a:pPr lvl="1"/>
            <a:r>
              <a:rPr lang="en-US" dirty="0"/>
              <a:t>George Floyd (Minneapolis MN) 2020</a:t>
            </a:r>
          </a:p>
          <a:p>
            <a:pPr marL="457200" lvl="1" indent="0">
              <a:buNone/>
            </a:pPr>
            <a:r>
              <a:rPr lang="en-US" sz="2200" dirty="0"/>
              <a:t>Since 2015, police officers have fatally shot at least </a:t>
            </a:r>
            <a:r>
              <a:rPr lang="en-US" sz="2200" dirty="0">
                <a:highlight>
                  <a:srgbClr val="FFFF00"/>
                </a:highlight>
              </a:rPr>
              <a:t>135 unarmed Black men and women </a:t>
            </a:r>
            <a:r>
              <a:rPr lang="en-US" sz="2200" dirty="0"/>
              <a:t>nationwide, an NPR investigation has found. NPR reviewed police, court and other records to examine the details of the cases. At least 75% of the officers were white. </a:t>
            </a:r>
            <a:r>
              <a:rPr lang="en-US" sz="2200" dirty="0">
                <a:hlinkClick r:id="rId2"/>
              </a:rPr>
              <a:t>https://www.npr.org/2021/01/25/956177021/fatal-police-shootings-of-unarmed-black-people-reveal-troubling-patterns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200" dirty="0"/>
              <a:t>Go to WAPO website </a:t>
            </a:r>
            <a:r>
              <a:rPr lang="en-US" sz="2200" dirty="0">
                <a:hlinkClick r:id="rId3"/>
              </a:rPr>
              <a:t>https://www.washingtonpost.com/graphics/investigations/police-shootings-database/</a:t>
            </a:r>
            <a:r>
              <a:rPr lang="en-US" sz="2200" dirty="0"/>
              <a:t>  &amp; NPR’s video </a:t>
            </a:r>
            <a:r>
              <a:rPr lang="en-US" sz="2200" i="1" dirty="0"/>
              <a:t>The Blinding Of Isaac Woodard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2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7273-5ED4-404D-9A88-BB07BBCA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recently . . 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F58920-7E67-49EB-BB05-FFC953E8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629" b="22174"/>
          <a:stretch/>
        </p:blipFill>
        <p:spPr>
          <a:xfrm>
            <a:off x="6437748" y="609600"/>
            <a:ext cx="4494927" cy="5313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52161-A3AB-4236-B96A-679ED1665058}"/>
              </a:ext>
            </a:extLst>
          </p:cNvPr>
          <p:cNvSpPr txBox="1"/>
          <p:nvPr/>
        </p:nvSpPr>
        <p:spPr>
          <a:xfrm>
            <a:off x="5527040" y="592328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https://www.reuters.com/world/us/attorneys-family-black-man-shot-dead-by-police-release-autopsy-findings-2022-04-19/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C9811-A487-4CEF-B646-4A8AD93D50E5}"/>
              </a:ext>
            </a:extLst>
          </p:cNvPr>
          <p:cNvSpPr txBox="1"/>
          <p:nvPr/>
        </p:nvSpPr>
        <p:spPr>
          <a:xfrm>
            <a:off x="619760" y="2296160"/>
            <a:ext cx="459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killing of George Floyd was not the last, nor the most recent, killing of a Black man by police:</a:t>
            </a:r>
          </a:p>
        </p:txBody>
      </p:sp>
    </p:spTree>
    <p:extLst>
      <p:ext uri="{BB962C8B-B14F-4D97-AF65-F5344CB8AC3E}">
        <p14:creationId xmlns:p14="http://schemas.microsoft.com/office/powerpoint/2010/main" val="16563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BACD-0A69-44EC-84EC-CE50EDD7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 was Rodney King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5345-EB9A-466C-BA57-810E904E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744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. . . the earliest example of police brutality against a Black man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American Experience | Chapter 1 | The Blinding of Isaac Woodard | Season 33 | Episode 3 | PBS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FA7A-01E7-C68E-DC5F-012BC89CD237}"/>
              </a:ext>
            </a:extLst>
          </p:cNvPr>
          <p:cNvSpPr txBox="1"/>
          <p:nvPr/>
        </p:nvSpPr>
        <p:spPr>
          <a:xfrm>
            <a:off x="7813040" y="2357120"/>
            <a:ext cx="35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Image from Isaac Woodard PBS video cover; photo of Isaac Woodard</a:t>
            </a:r>
          </a:p>
        </p:txBody>
      </p:sp>
    </p:spTree>
    <p:extLst>
      <p:ext uri="{BB962C8B-B14F-4D97-AF65-F5344CB8AC3E}">
        <p14:creationId xmlns:p14="http://schemas.microsoft.com/office/powerpoint/2010/main" val="229409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AAC5-C44B-4271-BB83-4C7F715D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 was Isaac Woodard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B84E9-4706-49F9-BB52-4BFAD258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228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 . . the last Black soldier to be brutalized by police.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Prosecutor reviews case of Army officer who was hit with pepper spray during traffic stop - ABC News (go.com)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05ADC-CDDA-4C47-BA17-4A5FD7FC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430" y="1650206"/>
            <a:ext cx="6323907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0647-9F19-4D35-98E1-F5A804BE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332"/>
          </a:xfrm>
        </p:spPr>
        <p:txBody>
          <a:bodyPr/>
          <a:lstStyle/>
          <a:p>
            <a:r>
              <a:rPr lang="en-US" dirty="0"/>
              <a:t>White Supremacy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90D1-0323-4035-BFBA-120CFF88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458"/>
            <a:ext cx="4909457" cy="5573485"/>
          </a:xfrm>
        </p:spPr>
        <p:txBody>
          <a:bodyPr>
            <a:noAutofit/>
          </a:bodyPr>
          <a:lstStyle/>
          <a:p>
            <a:r>
              <a:rPr lang="en-US" sz="2000" dirty="0"/>
              <a:t>1650s - Jamestown and the invention of “whiteness”; slavery and “slave patrols”</a:t>
            </a:r>
          </a:p>
          <a:p>
            <a:r>
              <a:rPr lang="en-US" sz="2000" dirty="0"/>
              <a:t>1787 - Constitution created by white men allows slavery to continue</a:t>
            </a:r>
          </a:p>
          <a:p>
            <a:r>
              <a:rPr lang="en-US" sz="2000" dirty="0"/>
              <a:t>1860 - South secedes from the Union over efforts to abolish slavery</a:t>
            </a:r>
          </a:p>
          <a:p>
            <a:r>
              <a:rPr lang="en-US" sz="2000" dirty="0"/>
              <a:t>1877 - End of Reconstruction in the South birth of “Jim Crow” – KKK – lynching – segregation – voter suppression</a:t>
            </a:r>
          </a:p>
          <a:p>
            <a:r>
              <a:rPr lang="en-US" sz="2000" dirty="0"/>
              <a:t>1896 - Segregation by race approved as “separate but equal” by Supreme Court (</a:t>
            </a:r>
            <a:r>
              <a:rPr lang="en-US" sz="2000" i="1" dirty="0"/>
              <a:t>Plessy v. Ferguson</a:t>
            </a:r>
            <a:r>
              <a:rPr lang="en-US" sz="2000" dirty="0"/>
              <a:t>)</a:t>
            </a:r>
          </a:p>
          <a:p>
            <a:r>
              <a:rPr lang="en-US" sz="2000" dirty="0"/>
              <a:t> 1954 – </a:t>
            </a:r>
            <a:r>
              <a:rPr lang="en-US" sz="2000" i="1" dirty="0"/>
              <a:t>Brown v. Board of Education </a:t>
            </a:r>
            <a:r>
              <a:rPr lang="en-US" sz="2000" dirty="0"/>
              <a:t>Supreme Court overrules “separate but equal”; southern states resist desegregation </a:t>
            </a:r>
          </a:p>
          <a:p>
            <a:r>
              <a:rPr lang="en-US" sz="2000" dirty="0"/>
              <a:t>1965 - Voting Rights Act passed to remedy voting restrictions against Blacks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6B4E3-0277-4320-8A13-A566C976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65126"/>
            <a:ext cx="3733800" cy="2440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E8E11A-F8BC-0A06-3199-EACE3682E3E0}"/>
              </a:ext>
            </a:extLst>
          </p:cNvPr>
          <p:cNvSpPr txBox="1"/>
          <p:nvPr/>
        </p:nvSpPr>
        <p:spPr>
          <a:xfrm>
            <a:off x="6755311" y="2991908"/>
            <a:ext cx="4598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Various images here reflecting key  moments in history of white supremacy: screen capture from video </a:t>
            </a:r>
            <a:r>
              <a:rPr lang="en-US" i="1" dirty="0"/>
              <a:t>How America Invented Race (first use of “white” person in a law); painting of Constitutional Convention in Philadelphia (see above); image of US map showing southern states seceding; KKK burning cross; “colored” drinking fountain in South during Jim Crow; Little Rock student surrounded by angry white mob; Police beating Selma marchers in 1965.</a:t>
            </a:r>
          </a:p>
        </p:txBody>
      </p:sp>
    </p:spTree>
    <p:extLst>
      <p:ext uri="{BB962C8B-B14F-4D97-AF65-F5344CB8AC3E}">
        <p14:creationId xmlns:p14="http://schemas.microsoft.com/office/powerpoint/2010/main" val="10028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0340-5266-408F-BB3B-1FB4EBB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Supremacy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CE1FF-438D-48B5-B302-ABB4D6A77F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6726" y="4942707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By March 24, 2021, legislators had introduced 361 bills with restrictive provisions in 47 states.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57DFD-6B73-4297-8527-052D9FC07013}"/>
              </a:ext>
            </a:extLst>
          </p:cNvPr>
          <p:cNvSpPr txBox="1"/>
          <p:nvPr/>
        </p:nvSpPr>
        <p:spPr>
          <a:xfrm>
            <a:off x="2639197" y="4385714"/>
            <a:ext cx="689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Voter suppression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FE3C-B412-5813-AE6D-E74D5449C8C6}"/>
              </a:ext>
            </a:extLst>
          </p:cNvPr>
          <p:cNvSpPr txBox="1"/>
          <p:nvPr/>
        </p:nvSpPr>
        <p:spPr>
          <a:xfrm>
            <a:off x="1117600" y="2306320"/>
            <a:ext cx="271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Photo of protesters against Georgia voting restrictions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C4EFA-312E-7794-7CC0-F591D0173476}"/>
              </a:ext>
            </a:extLst>
          </p:cNvPr>
          <p:cNvSpPr txBox="1"/>
          <p:nvPr/>
        </p:nvSpPr>
        <p:spPr>
          <a:xfrm>
            <a:off x="4257040" y="2306320"/>
            <a:ext cx="325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Dual photos showing GA Gov. Brian Kemp signing voting restrictions into law amidst white legislators, while Black legislator arrested outside room for seeking entry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604D4-E536-A85A-BA72-8137E97A34B4}"/>
              </a:ext>
            </a:extLst>
          </p:cNvPr>
          <p:cNvSpPr txBox="1"/>
          <p:nvPr/>
        </p:nvSpPr>
        <p:spPr>
          <a:xfrm>
            <a:off x="8605520" y="2103120"/>
            <a:ext cx="3108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Video clip from MSNBC showing GA Gov. Brian Kemp announcing voter restrictions</a:t>
            </a:r>
          </a:p>
        </p:txBody>
      </p:sp>
    </p:spTree>
    <p:extLst>
      <p:ext uri="{BB962C8B-B14F-4D97-AF65-F5344CB8AC3E}">
        <p14:creationId xmlns:p14="http://schemas.microsoft.com/office/powerpoint/2010/main" val="31905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6FD7-E537-48C0-8CED-98702938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Supremacy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056F-14D1-4171-B6A6-4E8EA1BA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5900"/>
            <a:ext cx="10025743" cy="5006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Key Concepts &amp; Definitions</a:t>
            </a:r>
          </a:p>
          <a:p>
            <a:r>
              <a:rPr lang="en-US" dirty="0"/>
              <a:t>Race is a social construct (idea), not biological</a:t>
            </a:r>
          </a:p>
          <a:p>
            <a:r>
              <a:rPr lang="en-US" dirty="0"/>
              <a:t>Prejudice vs. racism</a:t>
            </a:r>
          </a:p>
          <a:p>
            <a:pPr lvl="1"/>
            <a:r>
              <a:rPr lang="en-US" dirty="0"/>
              <a:t>One common definition: “Racism is any prejudice against someone because of their race.”</a:t>
            </a:r>
          </a:p>
          <a:p>
            <a:pPr lvl="1"/>
            <a:r>
              <a:rPr lang="en-US" dirty="0"/>
              <a:t>A better definition: “Racism is any prejudice against someone because of their race, </a:t>
            </a:r>
            <a:r>
              <a:rPr lang="en-US" dirty="0">
                <a:highlight>
                  <a:srgbClr val="FFFF00"/>
                </a:highlight>
              </a:rPr>
              <a:t>when those views are reinforced by systems of power.</a:t>
            </a:r>
            <a:r>
              <a:rPr lang="en-US" dirty="0"/>
              <a:t>”</a:t>
            </a:r>
          </a:p>
          <a:p>
            <a:r>
              <a:rPr lang="en-US" dirty="0"/>
              <a:t>Systemic racism</a:t>
            </a:r>
          </a:p>
          <a:p>
            <a:r>
              <a:rPr lang="en-US" dirty="0"/>
              <a:t>White privilege: </a:t>
            </a:r>
          </a:p>
          <a:p>
            <a:pPr lvl="1"/>
            <a:r>
              <a:rPr lang="en-US" dirty="0"/>
              <a:t>“An advantage or set of advantages that you have that others do not, based on your ‘whiteness’.”</a:t>
            </a:r>
          </a:p>
          <a:p>
            <a:r>
              <a:rPr lang="en-US" dirty="0"/>
              <a:t>Micro-aggressions</a:t>
            </a:r>
          </a:p>
          <a:p>
            <a:pPr lvl="1"/>
            <a:r>
              <a:rPr lang="en-US" dirty="0"/>
              <a:t>“Small daily insults and indignities perpetrated against marginalized or oppressed people because of their affiliation with that marginalized or oppressed group.”</a:t>
            </a:r>
          </a:p>
        </p:txBody>
      </p:sp>
    </p:spTree>
    <p:extLst>
      <p:ext uri="{BB962C8B-B14F-4D97-AF65-F5344CB8AC3E}">
        <p14:creationId xmlns:p14="http://schemas.microsoft.com/office/powerpoint/2010/main" val="41104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80FF-74E1-49B4-A391-529F9D11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Justice: Power, Privilege &amp; Inequity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18CF-2862-468E-B11D-2A4B57E8D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Dominant</a:t>
            </a:r>
            <a:r>
              <a:rPr lang="en-US" dirty="0"/>
              <a:t> group enjoys privileges denied a </a:t>
            </a:r>
            <a:r>
              <a:rPr lang="en-US" b="1" dirty="0"/>
              <a:t>subordinate</a:t>
            </a:r>
            <a:r>
              <a:rPr lang="en-US" dirty="0"/>
              <a:t>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“social identity” - ties us to dominant and/or subordinate groups through </a:t>
            </a:r>
            <a:r>
              <a:rPr lang="en-US" i="1" dirty="0"/>
              <a:t>socialization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EXAMPLE: white woman loses job promotion to less qualified white man </a:t>
            </a:r>
          </a:p>
          <a:p>
            <a:pPr marL="1373188" lvl="2" indent="-342900">
              <a:buFont typeface="Arial" panose="020B0604020202020204" pitchFamily="34" charset="0"/>
              <a:buChar char="•"/>
            </a:pPr>
            <a:r>
              <a:rPr lang="en-US" dirty="0"/>
              <a:t>She experiences oppression as a member of a </a:t>
            </a:r>
            <a:r>
              <a:rPr lang="en-US" u="sng" dirty="0"/>
              <a:t>subordinate</a:t>
            </a:r>
            <a:r>
              <a:rPr lang="en-US" dirty="0"/>
              <a:t> group (women) even while enjoying privileges as part of a </a:t>
            </a:r>
            <a:r>
              <a:rPr lang="en-US" u="sng" dirty="0"/>
              <a:t>dominant</a:t>
            </a:r>
            <a:r>
              <a:rPr lang="en-US" dirty="0"/>
              <a:t> group (white) – this is systemic discrimination based on sex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dirty="0"/>
              <a:t>Overlapping social identities = “intersectionality”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Examples of other social identities in dominant/subordinate categories?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</a:t>
            </a:r>
            <a:r>
              <a:rPr lang="en-US" b="1" dirty="0"/>
              <a:t>your own social identities? </a:t>
            </a:r>
            <a:r>
              <a:rPr lang="en-US" dirty="0"/>
              <a:t>Where do they come from? Where do they fit within dominant/subordinate groups?</a:t>
            </a:r>
          </a:p>
        </p:txBody>
      </p:sp>
    </p:spTree>
    <p:extLst>
      <p:ext uri="{BB962C8B-B14F-4D97-AF65-F5344CB8AC3E}">
        <p14:creationId xmlns:p14="http://schemas.microsoft.com/office/powerpoint/2010/main" val="12837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3B0B-81FF-4C09-BFD9-BC039B6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Justice: Power, Privilege &amp; Inequity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5F88-725E-42CA-A0E1-D219E692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939"/>
            <a:ext cx="10515600" cy="483643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Solutions?</a:t>
            </a:r>
          </a:p>
          <a:p>
            <a:pPr lvl="1"/>
            <a:r>
              <a:rPr lang="en-US" dirty="0"/>
              <a:t>Understanding the history and nature of racial oppression and white supremacy, and other forms of oppression of marginalized groups</a:t>
            </a:r>
          </a:p>
          <a:p>
            <a:pPr lvl="2"/>
            <a:r>
              <a:rPr lang="en-US" dirty="0"/>
              <a:t>“marginalized” – </a:t>
            </a:r>
            <a:r>
              <a:rPr lang="en-US" b="1" dirty="0"/>
              <a:t>on the margins </a:t>
            </a:r>
            <a:r>
              <a:rPr lang="en-US" dirty="0"/>
              <a:t>of society, not a full participant in the benefits (privileges) enjoyed by the majority</a:t>
            </a:r>
          </a:p>
          <a:p>
            <a:pPr lvl="1"/>
            <a:r>
              <a:rPr lang="en-US" dirty="0"/>
              <a:t>Listening to the voices of those who have been marginalized</a:t>
            </a:r>
          </a:p>
          <a:p>
            <a:pPr lvl="1"/>
            <a:r>
              <a:rPr lang="en-US" dirty="0"/>
              <a:t>Learning their stories of oppression and their struggles against it</a:t>
            </a:r>
          </a:p>
          <a:p>
            <a:pPr lvl="1"/>
            <a:r>
              <a:rPr lang="en-US" dirty="0"/>
              <a:t>Learn about the current issues affecting marginalized communities</a:t>
            </a:r>
          </a:p>
          <a:p>
            <a:pPr lvl="1"/>
            <a:r>
              <a:rPr lang="en-US" dirty="0"/>
              <a:t>Equity is necessary to achieve Equality</a:t>
            </a:r>
          </a:p>
          <a:p>
            <a:pPr lvl="1"/>
            <a:r>
              <a:rPr lang="en-US" dirty="0"/>
              <a:t>Become engaged with others who are seeking social justice</a:t>
            </a:r>
          </a:p>
          <a:p>
            <a:pPr lvl="2"/>
            <a:r>
              <a:rPr lang="en-US" dirty="0"/>
              <a:t> participate and/or lead, if you are a member of a marginalized group</a:t>
            </a:r>
          </a:p>
          <a:p>
            <a:pPr lvl="2"/>
            <a:r>
              <a:rPr lang="en-US" dirty="0"/>
              <a:t>Become an ally if you are not a member of a marginalized group</a:t>
            </a:r>
          </a:p>
          <a:p>
            <a:pPr lvl="1"/>
            <a:r>
              <a:rPr lang="en-US" dirty="0"/>
              <a:t>Government = politics = </a:t>
            </a:r>
            <a:r>
              <a:rPr lang="en-US" b="1" dirty="0"/>
              <a:t>power</a:t>
            </a:r>
            <a:r>
              <a:rPr lang="en-US" dirty="0"/>
              <a:t>: who wants it, who has it, who uses it </a:t>
            </a:r>
          </a:p>
        </p:txBody>
      </p:sp>
    </p:spTree>
    <p:extLst>
      <p:ext uri="{BB962C8B-B14F-4D97-AF65-F5344CB8AC3E}">
        <p14:creationId xmlns:p14="http://schemas.microsoft.com/office/powerpoint/2010/main" val="38935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38EED-7372-44C2-80D6-2B0660B1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American Government – POLS&amp;202D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8779F-AF43-4892-9029-0E1EB093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Welcome!</a:t>
            </a:r>
          </a:p>
          <a:p>
            <a:r>
              <a:rPr lang="en-US" dirty="0"/>
              <a:t>Self-introduction</a:t>
            </a:r>
          </a:p>
          <a:p>
            <a:pPr lvl="1"/>
            <a:r>
              <a:rPr lang="en-US" dirty="0"/>
              <a:t>Professor Ted Maloney</a:t>
            </a:r>
          </a:p>
          <a:p>
            <a:r>
              <a:rPr lang="en-US" dirty="0"/>
              <a:t>Politics in America Today</a:t>
            </a:r>
          </a:p>
          <a:p>
            <a:pPr lvl="1"/>
            <a:r>
              <a:rPr lang="en-US" dirty="0"/>
              <a:t>Voter suppression/reform; Jan 6 attack on US Capitol</a:t>
            </a:r>
          </a:p>
          <a:p>
            <a:pPr lvl="1"/>
            <a:r>
              <a:rPr lang="en-US" dirty="0"/>
              <a:t>Racial injustice</a:t>
            </a:r>
          </a:p>
          <a:p>
            <a:r>
              <a:rPr lang="en-US" dirty="0"/>
              <a:t>Course Theme: American Government through a Social Justice Lens</a:t>
            </a:r>
          </a:p>
          <a:p>
            <a:r>
              <a:rPr lang="en-US" dirty="0"/>
              <a:t>Introduce yourselves – small groups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AE522-D1C7-29EE-E9C7-F8A023F5F1C1}"/>
              </a:ext>
            </a:extLst>
          </p:cNvPr>
          <p:cNvSpPr txBox="1"/>
          <p:nvPr/>
        </p:nvSpPr>
        <p:spPr>
          <a:xfrm>
            <a:off x="7650480" y="1991360"/>
            <a:ext cx="412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photos here of: 1) people wearing Covid masks in public; 2) insurrectionists at Capitol; 3) George Floyd marches</a:t>
            </a:r>
          </a:p>
        </p:txBody>
      </p:sp>
    </p:spTree>
    <p:extLst>
      <p:ext uri="{BB962C8B-B14F-4D97-AF65-F5344CB8AC3E}">
        <p14:creationId xmlns:p14="http://schemas.microsoft.com/office/powerpoint/2010/main" val="2556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574EE-301B-4310-94F4-3AD3A087784B}"/>
              </a:ext>
            </a:extLst>
          </p:cNvPr>
          <p:cNvSpPr txBox="1"/>
          <p:nvPr/>
        </p:nvSpPr>
        <p:spPr>
          <a:xfrm>
            <a:off x="1000125" y="676274"/>
            <a:ext cx="9315450" cy="61863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GROUPS – INTRODUCTIONS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	Your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	City/town/community where you live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	Currently enrolled 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 ___________ High School -OR- LWTech Academy -OR- _________(other?) . .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as a ________ (HS Jr/Sr) or (College Fr/Soph)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	Major or future career/education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 like to do most in my spare time is . .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If you couldn’t be human, what animal would you most like to be?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7. Who is the person who has had the most influence on your life? How?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F08A-A99C-4DB1-8F55-952A8C4E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American Government – POLS&amp;202D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7C650-A163-499C-B057-32121A61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One-on-one conferences (TBD)</a:t>
            </a:r>
          </a:p>
          <a:p>
            <a:r>
              <a:rPr lang="en-US" dirty="0"/>
              <a:t>Textbook and technology access (poll)</a:t>
            </a:r>
          </a:p>
          <a:p>
            <a:r>
              <a:rPr lang="en-US" dirty="0"/>
              <a:t>Canvas “tour” of our course</a:t>
            </a:r>
            <a:endParaRPr lang="en-US" dirty="0" err="1">
              <a:cs typeface="Calibri"/>
            </a:endParaRPr>
          </a:p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Multiple ways to learn/demonstrate your learning</a:t>
            </a:r>
          </a:p>
          <a:p>
            <a:pPr lvl="1"/>
            <a:r>
              <a:rPr lang="en-US" dirty="0"/>
              <a:t>Challenge your thinking about government and your role</a:t>
            </a:r>
          </a:p>
          <a:p>
            <a:pPr lvl="1"/>
            <a:r>
              <a:rPr lang="en-US" dirty="0"/>
              <a:t>Critical reading of political news (What is true/not true?)</a:t>
            </a:r>
          </a:p>
          <a:p>
            <a:r>
              <a:rPr lang="en-US" dirty="0"/>
              <a:t>Questions?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0E6635-6978-47BF-AB32-E123598A066E}"/>
              </a:ext>
            </a:extLst>
          </p:cNvPr>
          <p:cNvSpPr txBox="1"/>
          <p:nvPr/>
        </p:nvSpPr>
        <p:spPr>
          <a:xfrm>
            <a:off x="3740285" y="457200"/>
            <a:ext cx="729919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DISCUSSION #1: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Bryan Stevenson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TedTalk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(6:09),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https://www.youtube.com/watch?v=VNzEb77diyI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“The urgent need for reconciliation in the U.S.” Aug 15,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viewing, answer and discuss the following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does Stevenson mean by the phrase "the narrative of racial difference"?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When he says that slavery was never really abolished, is he speaking literally? What is the point he is trying to make?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were the "assaults" that he says his parents experienced?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Why did the elderly man in the audience want to talk to Stevenson? How and why did he get his scars?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What has been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understanding of what the term "race" means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it is generally used in society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DDAF6-319F-7366-E794-CEE70D44ABEE}"/>
              </a:ext>
            </a:extLst>
          </p:cNvPr>
          <p:cNvSpPr txBox="1"/>
          <p:nvPr/>
        </p:nvSpPr>
        <p:spPr>
          <a:xfrm>
            <a:off x="894080" y="1371600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Photo of Bryan Stevenson here</a:t>
            </a:r>
          </a:p>
        </p:txBody>
      </p:sp>
    </p:spTree>
    <p:extLst>
      <p:ext uri="{BB962C8B-B14F-4D97-AF65-F5344CB8AC3E}">
        <p14:creationId xmlns:p14="http://schemas.microsoft.com/office/powerpoint/2010/main" val="164986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D7C846-F74E-44DC-BF46-67F2799CFBC7}"/>
              </a:ext>
            </a:extLst>
          </p:cNvPr>
          <p:cNvSpPr txBox="1"/>
          <p:nvPr/>
        </p:nvSpPr>
        <p:spPr>
          <a:xfrm>
            <a:off x="3879849" y="474344"/>
            <a:ext cx="765492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DISCUSSION #2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(length 16:43): How to deconstruct racism, one headline at a time.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Baratunde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Thurston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TedTalk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https://www.ted.com/talks/baratunde_thurston_how_to_deconstruct_racism_one_headline_at_a_time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viewing, answer and discuss the questions: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What "system" is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Baratunde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Thurston describing?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What is the "invisible fear" that he and other Black people carry with them? What causes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What does he urge that we can do to change that system?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What actions (even small ones) can each of us take in our own lives to "change the story" and bring about these changes?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72DE4-8DA1-EB18-F26D-8D6B16F64675}"/>
              </a:ext>
            </a:extLst>
          </p:cNvPr>
          <p:cNvSpPr txBox="1"/>
          <p:nvPr/>
        </p:nvSpPr>
        <p:spPr>
          <a:xfrm>
            <a:off x="711200" y="1239520"/>
            <a:ext cx="260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Photo of </a:t>
            </a:r>
            <a:r>
              <a:rPr lang="en-US" dirty="0" err="1">
                <a:solidFill>
                  <a:srgbClr val="FF0000"/>
                </a:solidFill>
              </a:rPr>
              <a:t>Baratunde</a:t>
            </a:r>
            <a:r>
              <a:rPr lang="en-US" dirty="0">
                <a:solidFill>
                  <a:srgbClr val="FF0000"/>
                </a:solidFill>
              </a:rPr>
              <a:t> Thurston giving </a:t>
            </a:r>
            <a:r>
              <a:rPr lang="en-US" dirty="0" err="1">
                <a:solidFill>
                  <a:srgbClr val="FF0000"/>
                </a:solidFill>
              </a:rPr>
              <a:t>TedTalk</a:t>
            </a:r>
            <a:r>
              <a:rPr lang="en-US" dirty="0">
                <a:solidFill>
                  <a:srgbClr val="FF0000"/>
                </a:solidFill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02414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FAD4-761B-4F5B-B7BB-2752B364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American Government – POLS&amp;202D 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Sp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8CF4-8436-4B67-A073-8ABF92CB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3686" cy="4351338"/>
          </a:xfrm>
        </p:spPr>
        <p:txBody>
          <a:bodyPr>
            <a:normAutofit/>
          </a:bodyPr>
          <a:lstStyle/>
          <a:p>
            <a:r>
              <a:rPr lang="en-US" dirty="0"/>
              <a:t>American Government through a Social Justice Lens – authentic voices and stories</a:t>
            </a:r>
          </a:p>
          <a:p>
            <a:pPr lvl="1"/>
            <a:r>
              <a:rPr lang="en-US" dirty="0"/>
              <a:t>Bryan Stevenson – Ted Talk </a:t>
            </a:r>
            <a:r>
              <a:rPr lang="en-US" dirty="0">
                <a:hlinkClick r:id="rId2"/>
              </a:rPr>
              <a:t>https://www.youtube.com/watch?v=VNzEb77diyI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“The urgent need for reconciliation in the U.S.” Aug 15, 2017</a:t>
            </a:r>
          </a:p>
          <a:p>
            <a:pPr lvl="1"/>
            <a:r>
              <a:rPr lang="en-US" dirty="0"/>
              <a:t>Jamestown – </a:t>
            </a:r>
            <a:r>
              <a:rPr lang="en-US" dirty="0">
                <a:hlinkClick r:id="rId3"/>
              </a:rPr>
              <a:t>https://www.youtube.com/watch?v=ppvbBY3ce8Y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“How America invented race” July 6, 2020</a:t>
            </a:r>
          </a:p>
          <a:p>
            <a:pPr lvl="1"/>
            <a:r>
              <a:rPr lang="en-US" dirty="0"/>
              <a:t>“Race – The Power of an Illusion” </a:t>
            </a:r>
            <a:r>
              <a:rPr lang="en-US" dirty="0">
                <a:hlinkClick r:id="rId4"/>
              </a:rPr>
              <a:t>https://lwtech.kanopy.com/video/race-power-illusion-0</a:t>
            </a:r>
            <a:r>
              <a:rPr lang="en-US" dirty="0"/>
              <a:t> (2003)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939BB-8135-6833-763A-870D858E39CD}"/>
              </a:ext>
            </a:extLst>
          </p:cNvPr>
          <p:cNvSpPr txBox="1"/>
          <p:nvPr/>
        </p:nvSpPr>
        <p:spPr>
          <a:xfrm>
            <a:off x="9509760" y="2407920"/>
            <a:ext cx="196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Insert photos here of: BLM peaceful protesters; pro-ERA marchers; LGBTQ activist; Stop Asian Hate demonstrators; Standing Rock Sioux oil pipeline protesters</a:t>
            </a:r>
          </a:p>
        </p:txBody>
      </p:sp>
    </p:spTree>
    <p:extLst>
      <p:ext uri="{BB962C8B-B14F-4D97-AF65-F5344CB8AC3E}">
        <p14:creationId xmlns:p14="http://schemas.microsoft.com/office/powerpoint/2010/main" val="42281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5600D4-B1E7-44D6-AE6D-2D506AD2CB77}"/>
              </a:ext>
            </a:extLst>
          </p:cNvPr>
          <p:cNvSpPr txBox="1"/>
          <p:nvPr/>
        </p:nvSpPr>
        <p:spPr>
          <a:xfrm>
            <a:off x="1381125" y="828676"/>
            <a:ext cx="77628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DISCUSSION #2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viewing the short video “How American Invented Race”, and “Race: The Power of an Illusion” answer and discuss these questions: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Why is Bacon's Rebellion an important event in understanding how the idea of race started and how it became associated with African slavery?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 does it mean that race is a “social construct” and not biologically based? What evidence from these videos supports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If race is an “idea” and not biological, how can that be used to address today’s problems of racism?</a:t>
            </a:r>
          </a:p>
        </p:txBody>
      </p:sp>
    </p:spTree>
    <p:extLst>
      <p:ext uri="{BB962C8B-B14F-4D97-AF65-F5344CB8AC3E}">
        <p14:creationId xmlns:p14="http://schemas.microsoft.com/office/powerpoint/2010/main" val="218272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81DA-30F6-4398-A409-7FDAAD5E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brutality against Black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63E16-C541-4DA9-B62B-7314110FD70E}"/>
              </a:ext>
            </a:extLst>
          </p:cNvPr>
          <p:cNvSpPr txBox="1"/>
          <p:nvPr/>
        </p:nvSpPr>
        <p:spPr>
          <a:xfrm>
            <a:off x="4353958" y="2026116"/>
            <a:ext cx="1660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George Floyd murdered by policeman Derek Chauvin,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2AC1A-29BE-48DB-AC21-1F52B001BDC3}"/>
              </a:ext>
            </a:extLst>
          </p:cNvPr>
          <p:cNvSpPr txBox="1"/>
          <p:nvPr/>
        </p:nvSpPr>
        <p:spPr>
          <a:xfrm>
            <a:off x="7132320" y="5455920"/>
            <a:ext cx="351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Rodney King beaten by LA police, 1991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96019-254D-4CC4-11F0-4C40B6EEDF72}"/>
              </a:ext>
            </a:extLst>
          </p:cNvPr>
          <p:cNvSpPr txBox="1"/>
          <p:nvPr/>
        </p:nvSpPr>
        <p:spPr>
          <a:xfrm>
            <a:off x="1280160" y="252984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photo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EB2E53-2C5F-6B49-EE03-0D0DF089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B9324-19C1-1407-122A-1A9D88AA3258}"/>
              </a:ext>
            </a:extLst>
          </p:cNvPr>
          <p:cNvSpPr txBox="1"/>
          <p:nvPr/>
        </p:nvSpPr>
        <p:spPr>
          <a:xfrm>
            <a:off x="8493760" y="3631962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019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1826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This Week’s Agenda</vt:lpstr>
      <vt:lpstr>American Government – POLS&amp;202D</vt:lpstr>
      <vt:lpstr>PowerPoint Presentation</vt:lpstr>
      <vt:lpstr>American Government – POLS&amp;202D</vt:lpstr>
      <vt:lpstr>PowerPoint Presentation</vt:lpstr>
      <vt:lpstr>PowerPoint Presentation</vt:lpstr>
      <vt:lpstr>American Government – POLS&amp;202D  Sp 2022</vt:lpstr>
      <vt:lpstr>PowerPoint Presentation</vt:lpstr>
      <vt:lpstr>Police brutality against Black people</vt:lpstr>
      <vt:lpstr>White Supremacy in America</vt:lpstr>
      <vt:lpstr>More recently . . . </vt:lpstr>
      <vt:lpstr>Nor was Rodney King . . .</vt:lpstr>
      <vt:lpstr>Nor was Isaac Woodard . . . </vt:lpstr>
      <vt:lpstr>White Supremacy (cont.)</vt:lpstr>
      <vt:lpstr>White Supremacy (cont.)</vt:lpstr>
      <vt:lpstr>White Supremacy (cont.)</vt:lpstr>
      <vt:lpstr>Social Justice: Power, Privilege &amp; Inequity</vt:lpstr>
      <vt:lpstr>Social Justice: Power, Privilege &amp; Inequity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Agenda</dc:title>
  <dc:creator>Maloney,Ted</dc:creator>
  <cp:lastModifiedBy>Maloney,Ted</cp:lastModifiedBy>
  <cp:revision>1</cp:revision>
  <dcterms:created xsi:type="dcterms:W3CDTF">2023-06-12T16:48:27Z</dcterms:created>
  <dcterms:modified xsi:type="dcterms:W3CDTF">2023-06-12T17:16:23Z</dcterms:modified>
</cp:coreProperties>
</file>