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99" r:id="rId2"/>
    <p:sldId id="367" r:id="rId3"/>
    <p:sldId id="556" r:id="rId4"/>
    <p:sldId id="301" r:id="rId5"/>
    <p:sldId id="311" r:id="rId6"/>
    <p:sldId id="562" r:id="rId7"/>
    <p:sldId id="559" r:id="rId8"/>
    <p:sldId id="5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7A26E-9E33-4E5C-A7EE-2DE4AECE7736}"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BC4D9-B17C-4EED-935D-1F29E38BE785}" type="slidenum">
              <a:rPr lang="en-US" smtClean="0"/>
              <a:t>‹#›</a:t>
            </a:fld>
            <a:endParaRPr lang="en-US"/>
          </a:p>
        </p:txBody>
      </p:sp>
    </p:spTree>
    <p:extLst>
      <p:ext uri="{BB962C8B-B14F-4D97-AF65-F5344CB8AC3E}">
        <p14:creationId xmlns:p14="http://schemas.microsoft.com/office/powerpoint/2010/main" val="394124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marL="228600" indent="-228600" eaLnBrk="1" hangingPunct="1">
              <a:spcBef>
                <a:spcPct val="0"/>
              </a:spcBef>
            </a:pPr>
            <a:r>
              <a:rPr lang="en-US" altLang="en-US" dirty="0">
                <a:ea typeface="ＭＳ Ｐゴシック" pitchFamily="34" charset="-128"/>
              </a:rPr>
              <a:t> </a:t>
            </a:r>
          </a:p>
        </p:txBody>
      </p:sp>
      <p:sp>
        <p:nvSpPr>
          <p:cNvPr id="3379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19E59-933B-4EEB-876D-F5AD3D02337C}"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81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09B7F-E93B-5E41-8803-6FBF9202B1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998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marL="228600" indent="-228600" eaLnBrk="1" hangingPunct="1">
              <a:spcBef>
                <a:spcPct val="0"/>
              </a:spcBef>
              <a:buFontTx/>
              <a:buAutoNum type="arabicPeriod"/>
            </a:pPr>
            <a:r>
              <a:rPr lang="en-US" altLang="en-US" dirty="0">
                <a:ea typeface="ＭＳ Ｐゴシック" pitchFamily="34" charset="-128"/>
              </a:rPr>
              <a:t>Students may never have heard of the Articles. Stress the term </a:t>
            </a:r>
            <a:r>
              <a:rPr lang="en-US" altLang="en-US" i="1" dirty="0">
                <a:ea typeface="ＭＳ Ｐゴシック" pitchFamily="34" charset="-128"/>
              </a:rPr>
              <a:t>Confederation</a:t>
            </a:r>
            <a:r>
              <a:rPr lang="en-US" altLang="en-US" dirty="0">
                <a:ea typeface="ＭＳ Ｐゴシック" pitchFamily="34" charset="-128"/>
              </a:rPr>
              <a:t>, meaning that the states retained their respective sovereignty except for the powers expressly delegated to the national government.</a:t>
            </a:r>
          </a:p>
          <a:p>
            <a:pPr marL="228600" indent="-228600" eaLnBrk="1" hangingPunct="1">
              <a:spcBef>
                <a:spcPct val="0"/>
              </a:spcBef>
              <a:buFontTx/>
              <a:buAutoNum type="arabicPeriod"/>
            </a:pPr>
            <a:r>
              <a:rPr lang="en-US" altLang="en-US" dirty="0">
                <a:ea typeface="ＭＳ Ｐゴシック" pitchFamily="34" charset="-128"/>
              </a:rPr>
              <a:t>Discuss the rationale behind designing such a weak government.</a:t>
            </a:r>
          </a:p>
          <a:p>
            <a:pPr lvl="1" indent="-228600">
              <a:buFont typeface="+mj-lt"/>
              <a:buAutoNum type="alphaLcPeriod"/>
            </a:pPr>
            <a:r>
              <a:rPr lang="en-US" altLang="en-US" dirty="0">
                <a:ea typeface="ＭＳ Ｐゴシック" pitchFamily="34" charset="-128"/>
              </a:rPr>
              <a:t>The colonists distrusted strong central government; they had just rebelled against such a system.</a:t>
            </a:r>
          </a:p>
          <a:p>
            <a:pPr lvl="1" indent="-228600">
              <a:buFont typeface="+mj-lt"/>
              <a:buAutoNum type="alphaLcPeriod"/>
            </a:pPr>
            <a:r>
              <a:rPr lang="en-US" altLang="en-US" dirty="0">
                <a:ea typeface="ＭＳ Ｐゴシック" pitchFamily="34" charset="-128"/>
              </a:rPr>
              <a:t>They wanted government literally close to home. The distance between the colonists and the British posed considerable strain on representation. They were likely to be more trusting of state government representatives they were more familiar with and who were accountable to their particular state. </a:t>
            </a:r>
          </a:p>
          <a:p>
            <a:pPr lvl="1" indent="-228600">
              <a:buFont typeface="+mj-lt"/>
              <a:buAutoNum type="alphaLcPeriod"/>
            </a:pPr>
            <a:r>
              <a:rPr lang="en-US" altLang="en-US" dirty="0">
                <a:ea typeface="ＭＳ Ｐゴシック" pitchFamily="34" charset="-128"/>
              </a:rPr>
              <a:t>The states did not want to concede their new and emerging economic and political power to a central government (no one wants less power).</a:t>
            </a:r>
          </a:p>
        </p:txBody>
      </p:sp>
      <p:sp>
        <p:nvSpPr>
          <p:cNvPr id="37892"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E22457-5D3B-4AC3-A080-97E4BA9B8699}"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68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marL="228600" indent="-228600"/>
            <a:endParaRPr lang="en-US" altLang="en-US" dirty="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E8F6F-1E90-43E8-8FFB-950398BFDFEC}"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927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0" y="1307617"/>
            <a:ext cx="5257800" cy="1376590"/>
          </a:xfrm>
        </p:spPr>
        <p:txBody>
          <a:bodyPr anchor="b">
            <a:normAutofit/>
          </a:bodyPr>
          <a:lstStyle>
            <a:lvl1pPr algn="l">
              <a:defRPr sz="3200" b="1" i="0" baseline="0">
                <a:ln>
                  <a:noFill/>
                </a:ln>
                <a:solidFill>
                  <a:srgbClr val="2E445C"/>
                </a:solidFill>
                <a:latin typeface="+mn-lt"/>
                <a:ea typeface="Source Sans Pro Semibold" charset="0"/>
                <a:cs typeface="Source Sans Pro Semibold" charset="0"/>
              </a:defRPr>
            </a:lvl1pPr>
          </a:lstStyle>
          <a:p>
            <a:r>
              <a:rPr lang="en-US" dirty="0"/>
              <a:t>Enter Book Title</a:t>
            </a:r>
          </a:p>
        </p:txBody>
      </p:sp>
      <p:sp>
        <p:nvSpPr>
          <p:cNvPr id="3" name="Subtitle 2"/>
          <p:cNvSpPr>
            <a:spLocks noGrp="1"/>
          </p:cNvSpPr>
          <p:nvPr>
            <p:ph type="subTitle" idx="1" hasCustomPrompt="1"/>
          </p:nvPr>
        </p:nvSpPr>
        <p:spPr>
          <a:xfrm>
            <a:off x="6096000" y="3208081"/>
            <a:ext cx="5257800" cy="969962"/>
          </a:xfrm>
        </p:spPr>
        <p:txBody>
          <a:bodyPr>
            <a:normAutofit/>
          </a:bodyPr>
          <a:lstStyle>
            <a:lvl1pPr marL="0" indent="0" algn="l">
              <a:buNone/>
              <a:defRPr sz="3200" b="1" i="0">
                <a:solidFill>
                  <a:srgbClr val="007B80"/>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Names</a:t>
            </a:r>
          </a:p>
        </p:txBody>
      </p:sp>
      <p:sp>
        <p:nvSpPr>
          <p:cNvPr id="14" name="Picture Placeholder 3"/>
          <p:cNvSpPr>
            <a:spLocks noGrp="1"/>
          </p:cNvSpPr>
          <p:nvPr>
            <p:ph type="pic" sz="quarter" idx="13" hasCustomPrompt="1"/>
          </p:nvPr>
        </p:nvSpPr>
        <p:spPr>
          <a:xfrm>
            <a:off x="0" y="0"/>
            <a:ext cx="5638800" cy="6858000"/>
          </a:xfrm>
        </p:spPr>
        <p:txBody>
          <a:bodyPr/>
          <a:lstStyle>
            <a:lvl1pPr>
              <a:defRPr/>
            </a:lvl1pPr>
          </a:lstStyle>
          <a:p>
            <a:r>
              <a:rPr lang="en-US" dirty="0"/>
              <a:t>Click the icon to add Book Art</a:t>
            </a:r>
          </a:p>
        </p:txBody>
      </p:sp>
      <p:cxnSp>
        <p:nvCxnSpPr>
          <p:cNvPr id="8" name="Straight Connector 7"/>
          <p:cNvCxnSpPr/>
          <p:nvPr userDrawn="1"/>
        </p:nvCxnSpPr>
        <p:spPr>
          <a:xfrm>
            <a:off x="6096000" y="2933092"/>
            <a:ext cx="5257800" cy="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F29A43-1E79-1F42-8C2E-A3D891699B56}"/>
              </a:ext>
            </a:extLst>
          </p:cNvPr>
          <p:cNvSpPr>
            <a:spLocks noGrp="1"/>
          </p:cNvSpPr>
          <p:nvPr>
            <p:ph type="dt" sz="half" idx="14"/>
          </p:nvPr>
        </p:nvSpPr>
        <p:spPr/>
        <p:txBody>
          <a:bodyPr/>
          <a:lstStyle>
            <a:lvl1pPr>
              <a:defRPr sz="1500">
                <a:solidFill>
                  <a:schemeClr val="tx1"/>
                </a:solidFill>
              </a:defRPr>
            </a:lvl1pPr>
          </a:lstStyle>
          <a:p>
            <a:fld id="{EF992100-FD9D-4702-B950-588FCF5DD01D}" type="datetime1">
              <a:rPr lang="en-US" smtClean="0"/>
              <a:pPr/>
              <a:t>6/12/2023</a:t>
            </a:fld>
            <a:endParaRPr lang="en-US" dirty="0"/>
          </a:p>
        </p:txBody>
      </p:sp>
      <p:sp>
        <p:nvSpPr>
          <p:cNvPr id="5" name="Footer Placeholder 4">
            <a:extLst>
              <a:ext uri="{FF2B5EF4-FFF2-40B4-BE49-F238E27FC236}">
                <a16:creationId xmlns:a16="http://schemas.microsoft.com/office/drawing/2014/main" id="{343A52BE-BCFB-3346-858E-ADE541502D66}"/>
              </a:ext>
            </a:extLst>
          </p:cNvPr>
          <p:cNvSpPr>
            <a:spLocks noGrp="1"/>
          </p:cNvSpPr>
          <p:nvPr>
            <p:ph type="ftr" sz="quarter" idx="15"/>
          </p:nvPr>
        </p:nvSpPr>
        <p:spPr/>
        <p:txBody>
          <a:bodyPr/>
          <a:lstStyle>
            <a:lvl1pPr>
              <a:defRPr sz="15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419AC99-D9B8-5B46-9E8F-D988CA82BB2F}"/>
              </a:ext>
            </a:extLst>
          </p:cNvPr>
          <p:cNvSpPr>
            <a:spLocks noGrp="1"/>
          </p:cNvSpPr>
          <p:nvPr>
            <p:ph type="sldNum" sz="quarter" idx="16"/>
          </p:nvPr>
        </p:nvSpPr>
        <p:spPr/>
        <p:txBody>
          <a:bodyPr/>
          <a:lstStyle>
            <a:lvl1pPr>
              <a:defRPr sz="1500">
                <a:solidFill>
                  <a:schemeClr val="tx1"/>
                </a:solidFill>
              </a:defRPr>
            </a:lvl1pPr>
          </a:lstStyle>
          <a:p>
            <a:fld id="{8B4A9805-B67D-5D4A-85DC-C8E27BA9210B}" type="slidenum">
              <a:rPr lang="en-US" smtClean="0"/>
              <a:pPr/>
              <a:t>‹#›</a:t>
            </a:fld>
            <a:endParaRPr lang="en-US" dirty="0"/>
          </a:p>
        </p:txBody>
      </p:sp>
      <p:pic>
        <p:nvPicPr>
          <p:cNvPr id="9" name="Picture 8" descr="A tree with a mountain in the background&#10;&#10;Description generated with high confidence">
            <a:extLst>
              <a:ext uri="{FF2B5EF4-FFF2-40B4-BE49-F238E27FC236}">
                <a16:creationId xmlns:a16="http://schemas.microsoft.com/office/drawing/2014/main" id="{EE68990E-76A4-CE41-B554-5AC9C4F94F75}"/>
              </a:ext>
            </a:extLst>
          </p:cNvPr>
          <p:cNvPicPr>
            <a:picLocks noChangeAspect="1"/>
          </p:cNvPicPr>
          <p:nvPr userDrawn="1"/>
        </p:nvPicPr>
        <p:blipFill>
          <a:blip r:embed="rId2"/>
          <a:stretch>
            <a:fillRect/>
          </a:stretch>
        </p:blipFill>
        <p:spPr>
          <a:xfrm>
            <a:off x="11049640" y="244935"/>
            <a:ext cx="914300" cy="292110"/>
          </a:xfrm>
          <a:prstGeom prst="rect">
            <a:avLst/>
          </a:prstGeom>
        </p:spPr>
      </p:pic>
    </p:spTree>
    <p:extLst>
      <p:ext uri="{BB962C8B-B14F-4D97-AF65-F5344CB8AC3E}">
        <p14:creationId xmlns:p14="http://schemas.microsoft.com/office/powerpoint/2010/main" val="300264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cessible Inline Equations">
    <p:bg>
      <p:bgPr>
        <a:solidFill>
          <a:srgbClr val="FFFFFF"/>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838200" y="660633"/>
            <a:ext cx="10515600" cy="624689"/>
          </a:xfrm>
        </p:spPr>
        <p:txBody>
          <a:bodyPr>
            <a:normAutofit/>
          </a:bodyPr>
          <a:lstStyle>
            <a:lvl1pPr>
              <a:defRPr sz="3200">
                <a:solidFill>
                  <a:srgbClr val="007B80"/>
                </a:solidFill>
              </a:defRPr>
            </a:lvl1pPr>
          </a:lstStyle>
          <a:p>
            <a:r>
              <a:rPr lang="en-US"/>
              <a:t>Click to edit Master title style</a:t>
            </a:r>
          </a:p>
        </p:txBody>
      </p:sp>
      <p:sp>
        <p:nvSpPr>
          <p:cNvPr id="19" name="Content Placeholder 1">
            <a:extLst>
              <a:ext uri="{FF2B5EF4-FFF2-40B4-BE49-F238E27FC236}">
                <a16:creationId xmlns:a16="http://schemas.microsoft.com/office/drawing/2014/main" id="{02396F16-A1A2-3D48-A658-9450CA7994B6}"/>
              </a:ext>
            </a:extLst>
          </p:cNvPr>
          <p:cNvSpPr>
            <a:spLocks noGrp="1"/>
          </p:cNvSpPr>
          <p:nvPr>
            <p:ph sz="quarter" idx="18" hasCustomPrompt="1"/>
          </p:nvPr>
        </p:nvSpPr>
        <p:spPr>
          <a:xfrm>
            <a:off x="838199" y="1455738"/>
            <a:ext cx="10525125" cy="599204"/>
          </a:xfrm>
        </p:spPr>
        <p:txBody>
          <a:bodyPr>
            <a:normAutofit/>
          </a:bodyPr>
          <a:lstStyle>
            <a:lvl1pPr>
              <a:defRPr sz="2400"/>
            </a:lvl1pPr>
            <a:lvl2pPr marL="457200" indent="0">
              <a:buNone/>
              <a:defRPr/>
            </a:lvl2pPr>
          </a:lstStyle>
          <a:p>
            <a:pPr lvl="0"/>
            <a:r>
              <a:rPr lang="en-US" sz="2400" dirty="0"/>
              <a:t>This is the first placeholder. I will create an equation here: </a:t>
            </a:r>
            <a:endParaRPr lang="en-US" dirty="0"/>
          </a:p>
        </p:txBody>
      </p:sp>
      <p:sp>
        <p:nvSpPr>
          <p:cNvPr id="22" name="Content Placeholder 2">
            <a:extLst>
              <a:ext uri="{FF2B5EF4-FFF2-40B4-BE49-F238E27FC236}">
                <a16:creationId xmlns:a16="http://schemas.microsoft.com/office/drawing/2014/main" id="{230DF612-BCBF-B44D-9FA4-F317AB91893F}"/>
              </a:ext>
            </a:extLst>
          </p:cNvPr>
          <p:cNvSpPr>
            <a:spLocks noGrp="1"/>
          </p:cNvSpPr>
          <p:nvPr>
            <p:ph sz="quarter" idx="17" hasCustomPrompt="1"/>
          </p:nvPr>
        </p:nvSpPr>
        <p:spPr>
          <a:xfrm>
            <a:off x="838199" y="2703513"/>
            <a:ext cx="10525125" cy="984250"/>
          </a:xfrm>
        </p:spPr>
        <p:txBody>
          <a:bodyPr/>
          <a:lstStyle>
            <a:lvl1pPr>
              <a:defRPr sz="2400"/>
            </a:lvl1pPr>
            <a:lvl3pPr marL="914400" indent="0">
              <a:buNone/>
              <a:defRPr/>
            </a:lvl3pPr>
            <a:lvl4pPr marL="1371600" indent="0">
              <a:buNone/>
              <a:defRPr/>
            </a:lvl4pPr>
            <a:lvl5pPr marL="1828800" indent="0">
              <a:buNone/>
              <a:defRPr/>
            </a:lvl5pPr>
          </a:lstStyle>
          <a:p>
            <a:pPr lvl="0"/>
            <a:r>
              <a:rPr lang="en-US" dirty="0"/>
              <a:t>This placeholder follows the equation. Equations must be displayed separately from text. Placeholder can be sized and repositioned to appear inline/close to equation.</a:t>
            </a:r>
          </a:p>
        </p:txBody>
      </p:sp>
      <p:sp>
        <p:nvSpPr>
          <p:cNvPr id="24" name="Content Placeholder 3">
            <a:extLst>
              <a:ext uri="{FF2B5EF4-FFF2-40B4-BE49-F238E27FC236}">
                <a16:creationId xmlns:a16="http://schemas.microsoft.com/office/drawing/2014/main" id="{9EC10924-71DE-FB49-89FF-EE6CCB140107}"/>
              </a:ext>
            </a:extLst>
          </p:cNvPr>
          <p:cNvSpPr>
            <a:spLocks noGrp="1"/>
          </p:cNvSpPr>
          <p:nvPr>
            <p:ph sz="quarter" idx="19" hasCustomPrompt="1"/>
          </p:nvPr>
        </p:nvSpPr>
        <p:spPr>
          <a:xfrm>
            <a:off x="813898" y="4243189"/>
            <a:ext cx="10539902" cy="1135056"/>
          </a:xfrm>
        </p:spPr>
        <p:txBody>
          <a:bodyPr>
            <a:normAutofit/>
          </a:bodyPr>
          <a:lstStyle>
            <a:lvl1pPr>
              <a:defRPr sz="2400"/>
            </a:lvl1pPr>
            <a:lvl2pPr marL="457200" indent="0">
              <a:buNone/>
              <a:defRPr/>
            </a:lvl2pPr>
          </a:lstStyle>
          <a:p>
            <a:pPr lvl="0"/>
            <a:r>
              <a:rPr lang="en-US" sz="2400" dirty="0"/>
              <a:t>This is another text placeholder. If additional placeholders must be created, enter the Slide Master and click “Insert Placeholder” within the Ribbon. DO NOT add text boxes. Check the Reading Order in the Selection Pane.</a:t>
            </a:r>
            <a:endParaRPr lang="en-US" dirty="0"/>
          </a:p>
        </p:txBody>
      </p:sp>
      <p:cxnSp>
        <p:nvCxnSpPr>
          <p:cNvPr id="6" name="Straight Connector 5"/>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0"/>
          </p:nvPr>
        </p:nvSpPr>
        <p:spPr>
          <a:xfrm>
            <a:off x="838200" y="6356350"/>
            <a:ext cx="2743200" cy="365125"/>
          </a:xfrm>
        </p:spPr>
        <p:txBody>
          <a:bodyPr/>
          <a:lstStyle>
            <a:lvl1pPr>
              <a:defRPr>
                <a:solidFill>
                  <a:schemeClr val="tx1"/>
                </a:solidFill>
              </a:defRPr>
            </a:lvl1pPr>
          </a:lstStyle>
          <a:p>
            <a:fld id="{A3D7B325-005F-45B7-B0F8-FC136A7DB9D9}" type="datetime1">
              <a:rPr lang="en-US" smtClean="0"/>
              <a:pPr/>
              <a:t>6/12/2023</a:t>
            </a:fld>
            <a:endParaRPr lang="en-US" dirty="0"/>
          </a:p>
        </p:txBody>
      </p:sp>
      <p:sp>
        <p:nvSpPr>
          <p:cNvPr id="8"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9"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211965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losing Credit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solidFill>
                  <a:srgbClr val="007B80"/>
                </a:solidFill>
              </a:defRPr>
            </a:lvl1pPr>
          </a:lstStyle>
          <a:p>
            <a:r>
              <a:rPr lang="en-US" dirty="0"/>
              <a:t>Click to Add Title</a:t>
            </a:r>
          </a:p>
        </p:txBody>
      </p:sp>
      <p:sp>
        <p:nvSpPr>
          <p:cNvPr id="3" name="Content Placeholder 2"/>
          <p:cNvSpPr>
            <a:spLocks noGrp="1"/>
          </p:cNvSpPr>
          <p:nvPr>
            <p:ph idx="1"/>
          </p:nvPr>
        </p:nvSpPr>
        <p:spPr>
          <a:xfrm>
            <a:off x="838200" y="1456791"/>
            <a:ext cx="8552234" cy="4755473"/>
          </a:xfrm>
        </p:spPr>
        <p:txBody>
          <a:bodyPr/>
          <a:lstStyle>
            <a:lvl1pPr marL="0" indent="0">
              <a:buNone/>
              <a:defRPr sz="2400" b="0" i="0">
                <a:latin typeface="+mj-lt"/>
                <a:ea typeface="Cambria" charset="0"/>
                <a:cs typeface="Cambria" charset="0"/>
              </a:defRPr>
            </a:lvl1pPr>
            <a:lvl2pPr marL="571500" indent="-227013">
              <a:tabLst/>
              <a:defRPr b="0" i="0">
                <a:latin typeface="+mj-lt"/>
                <a:ea typeface="Calibri" charset="0"/>
                <a:cs typeface="Calibri" charset="0"/>
              </a:defRPr>
            </a:lvl2pPr>
            <a:lvl3pPr marL="1030288" indent="-225425">
              <a:tabLst/>
              <a:defRPr b="0">
                <a:latin typeface="+mj-lt"/>
              </a:defRPr>
            </a:lvl3pPr>
            <a:lvl4pPr marL="1490663" indent="-233363">
              <a:tabLst/>
              <a:defRPr b="0">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6" name="Date Placeholder 2"/>
          <p:cNvSpPr>
            <a:spLocks noGrp="1"/>
          </p:cNvSpPr>
          <p:nvPr>
            <p:ph type="dt" sz="half" idx="10"/>
          </p:nvPr>
        </p:nvSpPr>
        <p:spPr>
          <a:xfrm>
            <a:off x="838200" y="6356350"/>
            <a:ext cx="27432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fld id="{1F886DB9-42FC-4FB4-AB51-A1F86DE1850F}" type="datetime1">
              <a:rPr lang="en-US" smtClean="0"/>
              <a:pPr/>
              <a:t>6/12/2023</a:t>
            </a:fld>
            <a:endParaRPr lang="en-US" dirty="0"/>
          </a:p>
        </p:txBody>
      </p:sp>
      <p:sp>
        <p:nvSpPr>
          <p:cNvPr id="7" name="Footer Placeholder 3"/>
          <p:cNvSpPr>
            <a:spLocks noGrp="1"/>
          </p:cNvSpPr>
          <p:nvPr>
            <p:ph type="ftr" sz="quarter" idx="11"/>
          </p:nvPr>
        </p:nvSpPr>
        <p:spPr>
          <a:xfrm>
            <a:off x="4038600" y="6356350"/>
            <a:ext cx="41148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8"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pic>
        <p:nvPicPr>
          <p:cNvPr id="9" name="Picture 8" descr="A tree with a mountain in the background&#10;&#10;Description generated with high confidence">
            <a:extLst>
              <a:ext uri="{FF2B5EF4-FFF2-40B4-BE49-F238E27FC236}">
                <a16:creationId xmlns:a16="http://schemas.microsoft.com/office/drawing/2014/main" id="{CFCF0B1C-4B3C-F344-8A99-16E67138CD67}"/>
              </a:ext>
            </a:extLst>
          </p:cNvPr>
          <p:cNvPicPr>
            <a:picLocks noChangeAspect="1"/>
          </p:cNvPicPr>
          <p:nvPr userDrawn="1"/>
        </p:nvPicPr>
        <p:blipFill>
          <a:blip r:embed="rId2"/>
          <a:stretch>
            <a:fillRect/>
          </a:stretch>
        </p:blipFill>
        <p:spPr>
          <a:xfrm>
            <a:off x="11049640" y="244935"/>
            <a:ext cx="914300" cy="292110"/>
          </a:xfrm>
          <a:prstGeom prst="rect">
            <a:avLst/>
          </a:prstGeom>
        </p:spPr>
      </p:pic>
    </p:spTree>
    <p:extLst>
      <p:ext uri="{BB962C8B-B14F-4D97-AF65-F5344CB8AC3E}">
        <p14:creationId xmlns:p14="http://schemas.microsoft.com/office/powerpoint/2010/main" val="1475887010"/>
      </p:ext>
    </p:extLst>
  </p:cSld>
  <p:clrMapOvr>
    <a:masterClrMapping/>
  </p:clrMapOvr>
  <p:extLst>
    <p:ext uri="{DCECCB84-F9BA-43D5-87BE-67443E8EF086}">
      <p15:sldGuideLst xmlns:p15="http://schemas.microsoft.com/office/powerpoint/2012/main">
        <p15:guide id="1" orient="horz" pos="792">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solidFill>
                  <a:srgbClr val="007B80"/>
                </a:solidFill>
              </a:defRPr>
            </a:lvl1pPr>
          </a:lstStyle>
          <a:p>
            <a:r>
              <a:rPr lang="en-US" dirty="0"/>
              <a:t>Click to Add Title</a:t>
            </a:r>
          </a:p>
        </p:txBody>
      </p:sp>
      <p:sp>
        <p:nvSpPr>
          <p:cNvPr id="3" name="Content Placeholder 2"/>
          <p:cNvSpPr>
            <a:spLocks noGrp="1"/>
          </p:cNvSpPr>
          <p:nvPr>
            <p:ph idx="1"/>
          </p:nvPr>
        </p:nvSpPr>
        <p:spPr>
          <a:xfrm>
            <a:off x="838200" y="1456791"/>
            <a:ext cx="10463720" cy="4755473"/>
          </a:xfrm>
        </p:spPr>
        <p:txBody>
          <a:bodyPr/>
          <a:lstStyle>
            <a:lvl1pPr marL="0" indent="0">
              <a:lnSpc>
                <a:spcPct val="100000"/>
              </a:lnSpc>
              <a:buNone/>
              <a:defRPr sz="2400" b="0" i="0">
                <a:latin typeface="+mj-lt"/>
                <a:ea typeface="Cambria" charset="0"/>
                <a:cs typeface="Cambria" charset="0"/>
              </a:defRPr>
            </a:lvl1pPr>
            <a:lvl2pPr marL="571500" indent="-227013">
              <a:lnSpc>
                <a:spcPct val="100000"/>
              </a:lnSpc>
              <a:tabLst/>
              <a:defRPr b="0" i="0">
                <a:latin typeface="+mj-lt"/>
                <a:ea typeface="Calibri" charset="0"/>
                <a:cs typeface="Calibri" charset="0"/>
              </a:defRPr>
            </a:lvl2pPr>
            <a:lvl3pPr marL="1030288" indent="-225425">
              <a:lnSpc>
                <a:spcPct val="100000"/>
              </a:lnSpc>
              <a:tabLst/>
              <a:defRPr b="0">
                <a:latin typeface="+mj-lt"/>
              </a:defRPr>
            </a:lvl3pPr>
            <a:lvl4pPr marL="1490663" indent="-233363">
              <a:lnSpc>
                <a:spcPct val="100000"/>
              </a:lnSpc>
              <a:tabLst/>
              <a:defRPr b="0">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5" name="Straight Connector 4"/>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6" name="Date Placeholder 2"/>
          <p:cNvSpPr>
            <a:spLocks noGrp="1"/>
          </p:cNvSpPr>
          <p:nvPr>
            <p:ph type="dt" sz="half" idx="10"/>
          </p:nvPr>
        </p:nvSpPr>
        <p:spPr>
          <a:xfrm>
            <a:off x="838200" y="6356350"/>
            <a:ext cx="27432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fld id="{B9CA4166-B6A1-4357-B860-74FFEE153C54}" type="datetime1">
              <a:rPr lang="en-US" smtClean="0"/>
              <a:pPr/>
              <a:t>6/12/2023</a:t>
            </a:fld>
            <a:endParaRPr lang="en-US" dirty="0"/>
          </a:p>
        </p:txBody>
      </p:sp>
      <p:sp>
        <p:nvSpPr>
          <p:cNvPr id="7" name="Footer Placeholder 3"/>
          <p:cNvSpPr>
            <a:spLocks noGrp="1"/>
          </p:cNvSpPr>
          <p:nvPr>
            <p:ph type="ftr" sz="quarter" idx="11"/>
          </p:nvPr>
        </p:nvSpPr>
        <p:spPr>
          <a:xfrm>
            <a:off x="4038600" y="6356350"/>
            <a:ext cx="41148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8"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2855520756"/>
      </p:ext>
    </p:extLst>
  </p:cSld>
  <p:clrMapOvr>
    <a:masterClrMapping/>
  </p:clrMapOvr>
  <p:extLst>
    <p:ext uri="{DCECCB84-F9BA-43D5-87BE-67443E8EF086}">
      <p15:sldGuideLst xmlns:p15="http://schemas.microsoft.com/office/powerpoint/2012/main">
        <p15:guide id="1" orient="horz" pos="792">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690074"/>
            <a:ext cx="10515600" cy="2056017"/>
          </a:xfrm>
        </p:spPr>
        <p:txBody>
          <a:bodyPr anchor="b">
            <a:normAutofit/>
          </a:bodyPr>
          <a:lstStyle>
            <a:lvl1pPr>
              <a:defRPr sz="44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291295"/>
            <a:ext cx="10515600" cy="1500187"/>
          </a:xfrm>
        </p:spPr>
        <p:txBody>
          <a:bodyPr/>
          <a:lstStyle>
            <a:lvl1pPr marL="0" indent="0">
              <a:buNone/>
              <a:defRPr sz="2400">
                <a:solidFill>
                  <a:srgbClr val="58697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C3C475-8FF0-0E45-A44E-A4DD8F99FDBB}"/>
              </a:ext>
            </a:extLst>
          </p:cNvPr>
          <p:cNvSpPr>
            <a:spLocks noGrp="1"/>
          </p:cNvSpPr>
          <p:nvPr>
            <p:ph type="dt" sz="half" idx="10"/>
          </p:nvPr>
        </p:nvSpPr>
        <p:spPr/>
        <p:txBody>
          <a:bodyPr/>
          <a:lstStyle>
            <a:lvl1pPr>
              <a:defRPr sz="1500">
                <a:solidFill>
                  <a:schemeClr val="tx1"/>
                </a:solidFill>
              </a:defRPr>
            </a:lvl1pPr>
          </a:lstStyle>
          <a:p>
            <a:fld id="{A7597BB9-B88D-4B2D-98D6-5A12B268A62F}" type="datetime1">
              <a:rPr lang="en-US" smtClean="0"/>
              <a:pPr/>
              <a:t>6/12/2023</a:t>
            </a:fld>
            <a:endParaRPr lang="en-US" dirty="0"/>
          </a:p>
        </p:txBody>
      </p:sp>
      <p:sp>
        <p:nvSpPr>
          <p:cNvPr id="5" name="Footer Placeholder 4">
            <a:extLst>
              <a:ext uri="{FF2B5EF4-FFF2-40B4-BE49-F238E27FC236}">
                <a16:creationId xmlns:a16="http://schemas.microsoft.com/office/drawing/2014/main" id="{7553830C-0ADA-884F-8B1D-372A1FAEC38F}"/>
              </a:ext>
            </a:extLst>
          </p:cNvPr>
          <p:cNvSpPr>
            <a:spLocks noGrp="1"/>
          </p:cNvSpPr>
          <p:nvPr>
            <p:ph type="ftr" sz="quarter" idx="11"/>
          </p:nvPr>
        </p:nvSpPr>
        <p:spPr/>
        <p:txBody>
          <a:bodyPr/>
          <a:lstStyle>
            <a:lvl1pPr>
              <a:defRPr sz="15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91C77EB8-0174-6D4F-A8E6-D9C934F6C74D}"/>
              </a:ext>
            </a:extLst>
          </p:cNvPr>
          <p:cNvSpPr>
            <a:spLocks noGrp="1"/>
          </p:cNvSpPr>
          <p:nvPr>
            <p:ph type="sldNum" sz="quarter" idx="12"/>
          </p:nvPr>
        </p:nvSpPr>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24742450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sz="3200">
                <a:solidFill>
                  <a:srgbClr val="007B8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460944"/>
            <a:ext cx="5181600" cy="475888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200" y="1460944"/>
            <a:ext cx="5181600" cy="475888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0"/>
          </p:nvPr>
        </p:nvSpPr>
        <p:spPr>
          <a:xfrm>
            <a:off x="838200" y="6356350"/>
            <a:ext cx="2743200" cy="365125"/>
          </a:xfrm>
        </p:spPr>
        <p:txBody>
          <a:bodyPr/>
          <a:lstStyle>
            <a:lvl1pPr>
              <a:defRPr sz="1500">
                <a:solidFill>
                  <a:schemeClr val="tx1"/>
                </a:solidFill>
              </a:defRPr>
            </a:lvl1pPr>
          </a:lstStyle>
          <a:p>
            <a:fld id="{15B44330-945D-4679-A660-533ED7B8FD54}" type="datetime1">
              <a:rPr lang="en-US" smtClean="0"/>
              <a:pPr/>
              <a:t>6/12/2023</a:t>
            </a:fld>
            <a:endParaRPr lang="en-US" dirty="0"/>
          </a:p>
        </p:txBody>
      </p:sp>
      <p:sp>
        <p:nvSpPr>
          <p:cNvPr id="10"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11"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203109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ent">
    <p:bg>
      <p:bgPr>
        <a:solidFill>
          <a:srgbClr val="FFFFFF"/>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838200" y="663169"/>
            <a:ext cx="10515600" cy="624689"/>
          </a:xfrm>
        </p:spPr>
        <p:txBody>
          <a:bodyPr>
            <a:normAutofit/>
          </a:bodyPr>
          <a:lstStyle>
            <a:lvl1pPr>
              <a:defRPr sz="3200">
                <a:solidFill>
                  <a:srgbClr val="007B80"/>
                </a:solidFill>
              </a:defRPr>
            </a:lvl1pPr>
          </a:lstStyle>
          <a:p>
            <a:r>
              <a:rPr lang="en-US"/>
              <a:t>Click to edit Master title style</a:t>
            </a:r>
            <a:endParaRPr lang="en-US" dirty="0"/>
          </a:p>
        </p:txBody>
      </p:sp>
      <p:sp>
        <p:nvSpPr>
          <p:cNvPr id="14" name="Content Placeholder 2"/>
          <p:cNvSpPr>
            <a:spLocks noGrp="1"/>
          </p:cNvSpPr>
          <p:nvPr>
            <p:ph sz="quarter" idx="13"/>
          </p:nvPr>
        </p:nvSpPr>
        <p:spPr>
          <a:xfrm>
            <a:off x="838200" y="1457505"/>
            <a:ext cx="5159375" cy="2167128"/>
          </a:xfrm>
        </p:spPr>
        <p:txBody>
          <a:bodyPr/>
          <a:lstStyle/>
          <a:p>
            <a:pPr lvl="0"/>
            <a:r>
              <a:rPr lang="en-US"/>
              <a:t>Click to edit Master text styles</a:t>
            </a:r>
          </a:p>
          <a:p>
            <a:pPr lvl="1"/>
            <a:r>
              <a:rPr lang="en-US"/>
              <a:t>Second level</a:t>
            </a:r>
          </a:p>
          <a:p>
            <a:pPr lvl="2"/>
            <a:r>
              <a:rPr lang="en-US"/>
              <a:t>Third level</a:t>
            </a:r>
          </a:p>
        </p:txBody>
      </p:sp>
      <p:sp>
        <p:nvSpPr>
          <p:cNvPr id="16" name="Content Placeholder 3"/>
          <p:cNvSpPr>
            <a:spLocks noGrp="1"/>
          </p:cNvSpPr>
          <p:nvPr>
            <p:ph sz="quarter" idx="14"/>
          </p:nvPr>
        </p:nvSpPr>
        <p:spPr>
          <a:xfrm>
            <a:off x="6172200" y="1457095"/>
            <a:ext cx="5181600" cy="2166938"/>
          </a:xfrm>
        </p:spPr>
        <p:txBody>
          <a:bodyPr/>
          <a:lstStyle/>
          <a:p>
            <a:pPr lvl="0"/>
            <a:r>
              <a:rPr lang="en-US"/>
              <a:t>Click to edit Master text styles</a:t>
            </a:r>
          </a:p>
          <a:p>
            <a:pPr lvl="1"/>
            <a:r>
              <a:rPr lang="en-US"/>
              <a:t>Second level</a:t>
            </a:r>
          </a:p>
          <a:p>
            <a:pPr lvl="2"/>
            <a:r>
              <a:rPr lang="en-US"/>
              <a:t>Third level</a:t>
            </a:r>
          </a:p>
        </p:txBody>
      </p:sp>
      <p:sp>
        <p:nvSpPr>
          <p:cNvPr id="4" name="Content Placeholder 4"/>
          <p:cNvSpPr>
            <a:spLocks noGrp="1"/>
          </p:cNvSpPr>
          <p:nvPr>
            <p:ph sz="half" idx="2"/>
          </p:nvPr>
        </p:nvSpPr>
        <p:spPr>
          <a:xfrm>
            <a:off x="839788" y="4040252"/>
            <a:ext cx="5157787" cy="2168270"/>
          </a:xfrm>
        </p:spPr>
        <p:txBody>
          <a:body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72200" y="4040252"/>
            <a:ext cx="5183188" cy="2168270"/>
          </a:xfrm>
        </p:spPr>
        <p:txBody>
          <a:bodyPr/>
          <a:lstStyle/>
          <a:p>
            <a:pPr lvl="0"/>
            <a:r>
              <a:rPr lang="en-US"/>
              <a:t>Click to edit Master text styles</a:t>
            </a:r>
          </a:p>
          <a:p>
            <a:pPr lvl="1"/>
            <a:r>
              <a:rPr lang="en-US"/>
              <a:t>Second level</a:t>
            </a:r>
          </a:p>
          <a:p>
            <a:pPr lvl="2"/>
            <a:r>
              <a:rPr lang="en-US"/>
              <a:t>Third level</a:t>
            </a:r>
          </a:p>
        </p:txBody>
      </p:sp>
      <p:cxnSp>
        <p:nvCxnSpPr>
          <p:cNvPr id="10" name="Straight Connector 9"/>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8" name="Date Placeholder 2"/>
          <p:cNvSpPr>
            <a:spLocks noGrp="1"/>
          </p:cNvSpPr>
          <p:nvPr>
            <p:ph type="dt" sz="half" idx="10"/>
          </p:nvPr>
        </p:nvSpPr>
        <p:spPr>
          <a:xfrm>
            <a:off x="838200" y="6356350"/>
            <a:ext cx="2743200" cy="365125"/>
          </a:xfrm>
        </p:spPr>
        <p:txBody>
          <a:bodyPr/>
          <a:lstStyle>
            <a:lvl1pPr>
              <a:defRPr sz="1500">
                <a:solidFill>
                  <a:schemeClr val="tx1"/>
                </a:solidFill>
              </a:defRPr>
            </a:lvl1pPr>
          </a:lstStyle>
          <a:p>
            <a:fld id="{FE7248FE-0722-4EF6-8CBF-62D0DB2E36A9}" type="datetime1">
              <a:rPr lang="en-US" smtClean="0"/>
              <a:pPr/>
              <a:t>6/12/2023</a:t>
            </a:fld>
            <a:endParaRPr lang="en-US" dirty="0"/>
          </a:p>
        </p:txBody>
      </p:sp>
      <p:sp>
        <p:nvSpPr>
          <p:cNvPr id="9"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11"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35009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60957"/>
            <a:ext cx="10515600" cy="624689"/>
          </a:xfrm>
        </p:spPr>
        <p:txBody>
          <a:bodyPr>
            <a:normAutofit/>
          </a:bodyPr>
          <a:lstStyle>
            <a:lvl1pPr algn="ctr">
              <a:defRPr sz="3200">
                <a:solidFill>
                  <a:srgbClr val="007B80"/>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sz="1500">
                <a:solidFill>
                  <a:schemeClr val="tx1"/>
                </a:solidFill>
              </a:defRPr>
            </a:lvl1pPr>
          </a:lstStyle>
          <a:p>
            <a:fld id="{A4D9F273-FEEA-4591-BFC4-F07B739CB107}" type="datetime1">
              <a:rPr lang="en-US" smtClean="0"/>
              <a:pPr/>
              <a:t>6/12/2023</a:t>
            </a:fld>
            <a:endParaRPr lang="en-US" dirty="0"/>
          </a:p>
        </p:txBody>
      </p:sp>
      <p:sp>
        <p:nvSpPr>
          <p:cNvPr id="4" name="Footer Placeholder 3"/>
          <p:cNvSpPr>
            <a:spLocks noGrp="1"/>
          </p:cNvSpPr>
          <p:nvPr>
            <p:ph type="ftr" sz="quarter" idx="11"/>
          </p:nvPr>
        </p:nvSpPr>
        <p:spPr/>
        <p:txBody>
          <a:bodyPr/>
          <a:lstStyle>
            <a:lvl1pPr>
              <a:defRPr sz="1500">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sz="1500">
                <a:solidFill>
                  <a:schemeClr val="tx1"/>
                </a:solidFill>
              </a:defRPr>
            </a:lvl1pPr>
          </a:lstStyle>
          <a:p>
            <a:fld id="{8B4A9805-B67D-5D4A-85DC-C8E27BA9210B}" type="slidenum">
              <a:rPr lang="en-US" smtClean="0"/>
              <a:pPr/>
              <a:t>‹#›</a:t>
            </a:fld>
            <a:endParaRPr lang="en-US" dirty="0"/>
          </a:p>
        </p:txBody>
      </p:sp>
      <p:cxnSp>
        <p:nvCxnSpPr>
          <p:cNvPr id="6" name="Straight Connector 5"/>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62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with description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B80"/>
                </a:solidFill>
              </a:defRPr>
            </a:lvl1pPr>
          </a:lstStyle>
          <a:p>
            <a:r>
              <a:rPr lang="en-US"/>
              <a:t>Click to edit Master title style</a:t>
            </a:r>
            <a:endParaRPr lang="en-US" dirty="0"/>
          </a:p>
        </p:txBody>
      </p:sp>
      <p:sp>
        <p:nvSpPr>
          <p:cNvPr id="4" name="Text Placeholder 2"/>
          <p:cNvSpPr>
            <a:spLocks noGrp="1"/>
          </p:cNvSpPr>
          <p:nvPr>
            <p:ph type="body" sz="half" idx="2" hasCustomPrompt="1"/>
          </p:nvPr>
        </p:nvSpPr>
        <p:spPr>
          <a:xfrm>
            <a:off x="839788" y="2057400"/>
            <a:ext cx="3932237" cy="3811588"/>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Click to add short description of video/audio content. Create unique link, ”Women in the 20th Century Video”.</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2" name="Picture Placeholder 3"/>
          <p:cNvSpPr>
            <a:spLocks noGrp="1"/>
          </p:cNvSpPr>
          <p:nvPr>
            <p:ph type="pic" sz="quarter" idx="13" hasCustomPrompt="1"/>
          </p:nvPr>
        </p:nvSpPr>
        <p:spPr>
          <a:xfrm>
            <a:off x="5183188" y="954088"/>
            <a:ext cx="6170612" cy="4906962"/>
          </a:xfrm>
        </p:spPr>
        <p:txBody>
          <a:bodyPr/>
          <a:lstStyle/>
          <a:p>
            <a:r>
              <a:rPr lang="en-US" dirty="0"/>
              <a:t>Add Screenshot of the Video</a:t>
            </a:r>
          </a:p>
        </p:txBody>
      </p:sp>
      <p:sp>
        <p:nvSpPr>
          <p:cNvPr id="5" name="Date Placeholder 4"/>
          <p:cNvSpPr>
            <a:spLocks noGrp="1"/>
          </p:cNvSpPr>
          <p:nvPr>
            <p:ph type="dt" sz="half" idx="10"/>
          </p:nvPr>
        </p:nvSpPr>
        <p:spPr/>
        <p:txBody>
          <a:bodyPr/>
          <a:lstStyle>
            <a:lvl1pPr>
              <a:defRPr sz="1500">
                <a:solidFill>
                  <a:schemeClr val="tx1"/>
                </a:solidFill>
              </a:defRPr>
            </a:lvl1pPr>
          </a:lstStyle>
          <a:p>
            <a:fld id="{3A7FEA5E-DB83-4D61-AAB1-57E728E33768}" type="datetime1">
              <a:rPr lang="en-US" smtClean="0"/>
              <a:pPr/>
              <a:t>6/12/2023</a:t>
            </a:fld>
            <a:endParaRPr lang="en-US" dirty="0"/>
          </a:p>
        </p:txBody>
      </p:sp>
      <p:sp>
        <p:nvSpPr>
          <p:cNvPr id="6" name="Footer Placeholder 5"/>
          <p:cNvSpPr>
            <a:spLocks noGrp="1"/>
          </p:cNvSpPr>
          <p:nvPr>
            <p:ph type="ftr" sz="quarter" idx="11"/>
          </p:nvPr>
        </p:nvSpPr>
        <p:spPr/>
        <p:txBody>
          <a:bodyPr/>
          <a:lstStyle>
            <a:lvl1pPr>
              <a:defRPr sz="1500">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B4A9805-B67D-5D4A-85DC-C8E27BA9210B}" type="slidenum">
              <a:rPr lang="en-US" smtClean="0"/>
              <a:pPr/>
              <a:t>‹#›</a:t>
            </a:fld>
            <a:endParaRPr lang="en-US" dirty="0"/>
          </a:p>
        </p:txBody>
      </p:sp>
      <p:cxnSp>
        <p:nvCxnSpPr>
          <p:cNvPr id="8" name="Straight Connector 7"/>
          <p:cNvCxnSpPr/>
          <p:nvPr userDrawn="1"/>
        </p:nvCxnSpPr>
        <p:spPr>
          <a:xfrm flipV="1">
            <a:off x="914401" y="2049681"/>
            <a:ext cx="3857624" cy="7719"/>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006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B80"/>
                </a:solidFill>
              </a:defRPr>
            </a:lvl1pPr>
          </a:lstStyle>
          <a:p>
            <a:r>
              <a:rPr lang="en-US"/>
              <a:t>Click to edit Master title style</a:t>
            </a:r>
          </a:p>
        </p:txBody>
      </p:sp>
      <p:sp>
        <p:nvSpPr>
          <p:cNvPr id="4" name="Text Placeholder 2"/>
          <p:cNvSpPr>
            <a:spLocks noGrp="1"/>
          </p:cNvSpPr>
          <p:nvPr>
            <p:ph type="body" sz="half" idx="2"/>
          </p:nvPr>
        </p:nvSpPr>
        <p:spPr>
          <a:xfrm>
            <a:off x="839788" y="2230654"/>
            <a:ext cx="3932237" cy="3465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3"/>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lvl1pPr>
              <a:defRPr sz="1500">
                <a:solidFill>
                  <a:schemeClr val="tx1"/>
                </a:solidFill>
              </a:defRPr>
            </a:lvl1pPr>
          </a:lstStyle>
          <a:p>
            <a:fld id="{F7414B70-22AF-402B-BDB9-2271A45E7894}" type="datetime1">
              <a:rPr lang="en-US" smtClean="0"/>
              <a:pPr/>
              <a:t>6/12/2023</a:t>
            </a:fld>
            <a:endParaRPr lang="en-US" dirty="0"/>
          </a:p>
        </p:txBody>
      </p:sp>
      <p:sp>
        <p:nvSpPr>
          <p:cNvPr id="6" name="Footer Placeholder 5"/>
          <p:cNvSpPr>
            <a:spLocks noGrp="1"/>
          </p:cNvSpPr>
          <p:nvPr>
            <p:ph type="ftr" sz="quarter" idx="11"/>
          </p:nvPr>
        </p:nvSpPr>
        <p:spPr/>
        <p:txBody>
          <a:bodyPr/>
          <a:lstStyle>
            <a:lvl1pPr>
              <a:defRPr sz="1500">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B4A9805-B67D-5D4A-85DC-C8E27BA9210B}" type="slidenum">
              <a:rPr lang="en-US" smtClean="0"/>
              <a:pPr/>
              <a:t>‹#›</a:t>
            </a:fld>
            <a:endParaRPr lang="en-US" dirty="0"/>
          </a:p>
        </p:txBody>
      </p:sp>
      <p:cxnSp>
        <p:nvCxnSpPr>
          <p:cNvPr id="8" name="Straight Connector 7"/>
          <p:cNvCxnSpPr/>
          <p:nvPr userDrawn="1"/>
        </p:nvCxnSpPr>
        <p:spPr>
          <a:xfrm flipV="1">
            <a:off x="914401" y="2049681"/>
            <a:ext cx="3857624" cy="7719"/>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33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ssible Display Equations">
    <p:bg>
      <p:bgPr>
        <a:solidFill>
          <a:srgbClr val="FFFFFF"/>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64F6C1-F2F9-594E-AEB6-953F8DE910C0}"/>
              </a:ext>
            </a:extLst>
          </p:cNvPr>
          <p:cNvSpPr>
            <a:spLocks noGrp="1"/>
          </p:cNvSpPr>
          <p:nvPr>
            <p:ph type="title"/>
          </p:nvPr>
        </p:nvSpPr>
        <p:spPr>
          <a:xfrm>
            <a:off x="838199" y="660400"/>
            <a:ext cx="10515600" cy="624689"/>
          </a:xfrm>
        </p:spPr>
        <p:txBody>
          <a:bodyPr>
            <a:normAutofit/>
          </a:bodyPr>
          <a:lstStyle>
            <a:lvl1pPr>
              <a:defRPr sz="3200">
                <a:solidFill>
                  <a:srgbClr val="007B80"/>
                </a:solidFill>
              </a:defRPr>
            </a:lvl1pPr>
          </a:lstStyle>
          <a:p>
            <a:r>
              <a:rPr lang="en-US"/>
              <a:t>Click to edit Master title style</a:t>
            </a:r>
            <a:endParaRPr lang="en-US" dirty="0"/>
          </a:p>
        </p:txBody>
      </p:sp>
      <p:sp>
        <p:nvSpPr>
          <p:cNvPr id="14" name="Content Placeholder 1">
            <a:extLst>
              <a:ext uri="{FF2B5EF4-FFF2-40B4-BE49-F238E27FC236}">
                <a16:creationId xmlns:a16="http://schemas.microsoft.com/office/drawing/2014/main" id="{266A8B3E-9539-4748-BDCD-9C3904F91034}"/>
              </a:ext>
            </a:extLst>
          </p:cNvPr>
          <p:cNvSpPr>
            <a:spLocks noGrp="1"/>
          </p:cNvSpPr>
          <p:nvPr>
            <p:ph sz="quarter" idx="10" hasCustomPrompt="1"/>
          </p:nvPr>
        </p:nvSpPr>
        <p:spPr>
          <a:xfrm>
            <a:off x="838200" y="1459431"/>
            <a:ext cx="11207496" cy="46405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400">
                <a:latin typeface="+mj-lt"/>
                <a:ea typeface="Verdana" charset="0"/>
                <a:cs typeface="Verdana" charset="0"/>
              </a:defRPr>
            </a:lvl1pPr>
          </a:lstStyle>
          <a:p>
            <a:pPr lvl="0"/>
            <a:r>
              <a:rPr lang="en-US" dirty="0"/>
              <a:t>This is the first placeholder. Create equation and display below this placeholder. </a:t>
            </a:r>
          </a:p>
        </p:txBody>
      </p:sp>
      <p:sp>
        <p:nvSpPr>
          <p:cNvPr id="15" name="Content Placeholder 2">
            <a:extLst>
              <a:ext uri="{FF2B5EF4-FFF2-40B4-BE49-F238E27FC236}">
                <a16:creationId xmlns:a16="http://schemas.microsoft.com/office/drawing/2014/main" id="{B6847687-B6D3-6B4C-A086-0D3A7BDCC936}"/>
              </a:ext>
            </a:extLst>
          </p:cNvPr>
          <p:cNvSpPr>
            <a:spLocks noGrp="1"/>
          </p:cNvSpPr>
          <p:nvPr>
            <p:ph sz="quarter" idx="12" hasCustomPrompt="1"/>
          </p:nvPr>
        </p:nvSpPr>
        <p:spPr>
          <a:xfrm>
            <a:off x="838200" y="3024937"/>
            <a:ext cx="11207496" cy="46405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400">
                <a:latin typeface="+mj-lt"/>
                <a:ea typeface="Verdana" charset="0"/>
                <a:cs typeface="Verdana" charset="0"/>
              </a:defRPr>
            </a:lvl1pPr>
          </a:lstStyle>
          <a:p>
            <a:pPr lvl="0"/>
            <a:r>
              <a:rPr lang="en-US" dirty="0"/>
              <a:t>This is the second placeholder. Avoid inline equations. </a:t>
            </a:r>
          </a:p>
        </p:txBody>
      </p:sp>
      <p:sp>
        <p:nvSpPr>
          <p:cNvPr id="16" name="Content Placeholder 3">
            <a:extLst>
              <a:ext uri="{FF2B5EF4-FFF2-40B4-BE49-F238E27FC236}">
                <a16:creationId xmlns:a16="http://schemas.microsoft.com/office/drawing/2014/main" id="{19CB48E5-DB50-F74A-810F-D171B6B8F234}"/>
              </a:ext>
            </a:extLst>
          </p:cNvPr>
          <p:cNvSpPr>
            <a:spLocks noGrp="1"/>
          </p:cNvSpPr>
          <p:nvPr>
            <p:ph sz="quarter" idx="14" hasCustomPrompt="1"/>
          </p:nvPr>
        </p:nvSpPr>
        <p:spPr>
          <a:xfrm>
            <a:off x="838199" y="4590443"/>
            <a:ext cx="11207497" cy="891540"/>
          </a:xfrm>
        </p:spPr>
        <p:txBody>
          <a:bodyPr>
            <a:normAutofit/>
          </a:bodyPr>
          <a:lstStyle>
            <a:lvl1pPr>
              <a:defRPr sz="2400">
                <a:latin typeface="+mj-lt"/>
                <a:ea typeface="Verdana" charset="0"/>
                <a:cs typeface="Verdana" charset="0"/>
              </a:defRPr>
            </a:lvl1pPr>
          </a:lstStyle>
          <a:p>
            <a:pPr lvl="0"/>
            <a:r>
              <a:rPr lang="en-US" dirty="0"/>
              <a:t>This is the third placeholder. Check Reading Order. Compositor will flatten equations and add alt text to the image. </a:t>
            </a:r>
          </a:p>
        </p:txBody>
      </p:sp>
      <p:cxnSp>
        <p:nvCxnSpPr>
          <p:cNvPr id="6" name="Straight Connector 5"/>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5"/>
          </p:nvPr>
        </p:nvSpPr>
        <p:spPr>
          <a:xfrm>
            <a:off x="838200" y="6356350"/>
            <a:ext cx="2743200" cy="365125"/>
          </a:xfrm>
        </p:spPr>
        <p:txBody>
          <a:bodyPr/>
          <a:lstStyle>
            <a:lvl1pPr>
              <a:defRPr sz="1500">
                <a:solidFill>
                  <a:schemeClr val="tx1"/>
                </a:solidFill>
              </a:defRPr>
            </a:lvl1pPr>
          </a:lstStyle>
          <a:p>
            <a:fld id="{5077F16D-2E1C-42E5-8D17-57386394638E}" type="datetime1">
              <a:rPr lang="en-US" smtClean="0"/>
              <a:pPr/>
              <a:t>6/12/2023</a:t>
            </a:fld>
            <a:endParaRPr lang="en-US" dirty="0"/>
          </a:p>
        </p:txBody>
      </p:sp>
      <p:sp>
        <p:nvSpPr>
          <p:cNvPr id="8"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9" name="Slide Number Placeholder 4"/>
          <p:cNvSpPr>
            <a:spLocks noGrp="1"/>
          </p:cNvSpPr>
          <p:nvPr>
            <p:ph type="sldNum" sz="quarter" idx="16"/>
          </p:nvPr>
        </p:nvSpPr>
        <p:spPr>
          <a:xfrm>
            <a:off x="8610600" y="6356350"/>
            <a:ext cx="2743200" cy="365125"/>
          </a:xfrm>
        </p:spPr>
        <p:txBody>
          <a:bodyPr/>
          <a:lstStyle>
            <a:lvl1pPr>
              <a:defRPr>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191897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7761"/>
            <a:ext cx="10515600" cy="6246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7C4EF-76F4-4C81-95FA-4CDBECA11B49}" type="datetime1">
              <a:rPr lang="en-US" smtClean="0"/>
              <a:pPr/>
              <a:t>6/12/2023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32224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i="0" kern="1200">
          <a:solidFill>
            <a:srgbClr val="2E445C"/>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8697D"/>
          </a:solidFill>
          <a:latin typeface="+mj-lt"/>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rgbClr val="58697D"/>
          </a:solidFill>
          <a:latin typeface="+mj-lt"/>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rgbClr val="58697D"/>
          </a:solidFill>
          <a:latin typeface="+mj-lt"/>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rgbClr val="58697D"/>
          </a:solidFill>
          <a:latin typeface="+mj-lt"/>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rgbClr val="58697D"/>
          </a:solidFill>
          <a:latin typeface="+mj-lt"/>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a:t>The Declaration of Independence: The Second Continental Congress</a:t>
            </a:r>
          </a:p>
        </p:txBody>
      </p:sp>
      <p:sp>
        <p:nvSpPr>
          <p:cNvPr id="32771" name="Content Placeholder 2"/>
          <p:cNvSpPr>
            <a:spLocks noGrp="1"/>
          </p:cNvSpPr>
          <p:nvPr>
            <p:ph sz="half" idx="1"/>
          </p:nvPr>
        </p:nvSpPr>
        <p:spPr>
          <a:xfrm>
            <a:off x="914400" y="1662545"/>
            <a:ext cx="3782291" cy="4253346"/>
          </a:xfrm>
        </p:spPr>
        <p:txBody>
          <a:bodyPr>
            <a:normAutofit/>
          </a:bodyPr>
          <a:lstStyle/>
          <a:p>
            <a:pPr>
              <a:lnSpc>
                <a:spcPct val="120000"/>
              </a:lnSpc>
            </a:pPr>
            <a:r>
              <a:rPr lang="en-US" altLang="en-US" dirty="0"/>
              <a:t>In 1776, the </a:t>
            </a:r>
            <a:r>
              <a:rPr lang="en-US" altLang="en-US" dirty="0">
                <a:highlight>
                  <a:srgbClr val="FFFF00"/>
                </a:highlight>
              </a:rPr>
              <a:t>Second Continental Congress </a:t>
            </a:r>
            <a:r>
              <a:rPr lang="en-US" altLang="en-US" dirty="0"/>
              <a:t>appointed a committee to draft a statement of independence.</a:t>
            </a:r>
          </a:p>
          <a:p>
            <a:pPr>
              <a:lnSpc>
                <a:spcPct val="120000"/>
              </a:lnSpc>
            </a:pPr>
            <a:endParaRPr lang="en-US" altLang="en-US" dirty="0"/>
          </a:p>
          <a:p>
            <a:pPr lvl="1">
              <a:lnSpc>
                <a:spcPct val="120000"/>
              </a:lnSpc>
            </a:pPr>
            <a:endParaRPr lang="en-US" altLang="en-US" dirty="0"/>
          </a:p>
          <a:p>
            <a:pPr lvl="1">
              <a:lnSpc>
                <a:spcPct val="120000"/>
              </a:lnSpc>
            </a:pPr>
            <a:endParaRPr lang="en-US" altLang="en-US" dirty="0"/>
          </a:p>
        </p:txBody>
      </p:sp>
      <p:sp>
        <p:nvSpPr>
          <p:cNvPr id="2" name="Content Placeholder 1">
            <a:extLst>
              <a:ext uri="{FF2B5EF4-FFF2-40B4-BE49-F238E27FC236}">
                <a16:creationId xmlns:a16="http://schemas.microsoft.com/office/drawing/2014/main" id="{62050C2C-EE47-1144-B9F0-5E3141512948}"/>
              </a:ext>
            </a:extLst>
          </p:cNvPr>
          <p:cNvSpPr>
            <a:spLocks noGrp="1"/>
          </p:cNvSpPr>
          <p:nvPr>
            <p:ph sz="half" idx="2"/>
          </p:nvPr>
        </p:nvSpPr>
        <p:spPr>
          <a:xfrm>
            <a:off x="5250873" y="1460944"/>
            <a:ext cx="6102927" cy="4593492"/>
          </a:xfrm>
        </p:spPr>
        <p:txBody>
          <a:bodyPr>
            <a:normAutofit/>
          </a:bodyPr>
          <a:lstStyle/>
          <a:p>
            <a:pPr marL="0" indent="0">
              <a:lnSpc>
                <a:spcPct val="120000"/>
              </a:lnSpc>
              <a:buNone/>
            </a:pPr>
            <a:r>
              <a:rPr lang="en-US" altLang="en-US" dirty="0"/>
              <a:t>The committee included:</a:t>
            </a:r>
          </a:p>
          <a:p>
            <a:pPr lvl="1">
              <a:lnSpc>
                <a:spcPct val="120000"/>
              </a:lnSpc>
            </a:pPr>
            <a:r>
              <a:rPr lang="en-US" altLang="en-US" sz="2800" dirty="0"/>
              <a:t>Thomas Jefferson of Virginia </a:t>
            </a:r>
          </a:p>
          <a:p>
            <a:pPr lvl="1">
              <a:lnSpc>
                <a:spcPct val="120000"/>
              </a:lnSpc>
            </a:pPr>
            <a:r>
              <a:rPr lang="en-US" altLang="en-US" sz="2800" dirty="0"/>
              <a:t>Benjamin Franklin of Pennsylvania</a:t>
            </a:r>
          </a:p>
          <a:p>
            <a:pPr lvl="1">
              <a:lnSpc>
                <a:spcPct val="120000"/>
              </a:lnSpc>
            </a:pPr>
            <a:r>
              <a:rPr lang="en-US" altLang="en-US" sz="2800" dirty="0"/>
              <a:t>Roger Sherman of Connecticut</a:t>
            </a:r>
          </a:p>
          <a:p>
            <a:pPr lvl="1">
              <a:lnSpc>
                <a:spcPct val="120000"/>
              </a:lnSpc>
            </a:pPr>
            <a:r>
              <a:rPr lang="en-US" altLang="en-US" sz="2800" dirty="0"/>
              <a:t>John Adams of Massachusetts</a:t>
            </a:r>
          </a:p>
          <a:p>
            <a:pPr lvl="1">
              <a:lnSpc>
                <a:spcPct val="120000"/>
              </a:lnSpc>
            </a:pPr>
            <a:r>
              <a:rPr lang="en-US" altLang="en-US" sz="2800" dirty="0"/>
              <a:t>Robert Livingston of New York</a:t>
            </a:r>
          </a:p>
          <a:p>
            <a:endParaRPr lang="en-US" dirty="0"/>
          </a:p>
        </p:txBody>
      </p:sp>
      <p:sp>
        <p:nvSpPr>
          <p:cNvPr id="3" name="Slide Number Placeholder 2">
            <a:extLst>
              <a:ext uri="{FF2B5EF4-FFF2-40B4-BE49-F238E27FC236}">
                <a16:creationId xmlns:a16="http://schemas.microsoft.com/office/drawing/2014/main" id="{E68881B9-C02B-4C33-95D6-D7835415A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A9805-B67D-5D4A-85DC-C8E27BA9210B}" type="slidenum">
              <a:rPr kumimoji="0" lang="en-US" sz="1500" b="0" i="0" u="none" strike="noStrike" kern="1200" cap="none" spc="0" normalizeH="0" baseline="0" noProof="0" smtClean="0">
                <a:ln>
                  <a:noFill/>
                </a:ln>
                <a:solidFill>
                  <a:srgbClr val="20202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500" b="0" i="0" u="none" strike="noStrike" kern="1200" cap="none" spc="0" normalizeH="0" baseline="0" noProof="0" dirty="0">
              <a:ln>
                <a:noFill/>
              </a:ln>
              <a:solidFill>
                <a:srgbClr val="202020"/>
              </a:solidFill>
              <a:effectLst/>
              <a:uLnTx/>
              <a:uFillTx/>
              <a:latin typeface="Calibri"/>
              <a:ea typeface="+mn-ea"/>
              <a:cs typeface="+mn-cs"/>
            </a:endParaRPr>
          </a:p>
        </p:txBody>
      </p:sp>
    </p:spTree>
    <p:extLst>
      <p:ext uri="{BB962C8B-B14F-4D97-AF65-F5344CB8AC3E}">
        <p14:creationId xmlns:p14="http://schemas.microsoft.com/office/powerpoint/2010/main" val="197434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8C2EDA-05F2-4001-85EF-8F8E94363800}"/>
              </a:ext>
            </a:extLst>
          </p:cNvPr>
          <p:cNvSpPr>
            <a:spLocks noGrp="1"/>
          </p:cNvSpPr>
          <p:nvPr>
            <p:ph type="title"/>
          </p:nvPr>
        </p:nvSpPr>
        <p:spPr/>
        <p:txBody>
          <a:bodyPr/>
          <a:lstStyle/>
          <a:p>
            <a:r>
              <a:rPr lang="en-US" dirty="0"/>
              <a:t>Historical Context: Why rebel v England?</a:t>
            </a:r>
          </a:p>
        </p:txBody>
      </p:sp>
      <p:sp>
        <p:nvSpPr>
          <p:cNvPr id="5" name="Content Placeholder 4">
            <a:extLst>
              <a:ext uri="{FF2B5EF4-FFF2-40B4-BE49-F238E27FC236}">
                <a16:creationId xmlns:a16="http://schemas.microsoft.com/office/drawing/2014/main" id="{12AC15D9-A876-4ED2-8078-EE8085134431}"/>
              </a:ext>
            </a:extLst>
          </p:cNvPr>
          <p:cNvSpPr>
            <a:spLocks noGrp="1"/>
          </p:cNvSpPr>
          <p:nvPr>
            <p:ph idx="1"/>
          </p:nvPr>
        </p:nvSpPr>
        <p:spPr/>
        <p:txBody>
          <a:bodyPr>
            <a:normAutofit fontScale="47500" lnSpcReduction="20000"/>
          </a:bodyPr>
          <a:lstStyle/>
          <a:p>
            <a:r>
              <a:rPr lang="en-US" sz="6300" dirty="0"/>
              <a:t>1619 – first African slaves to Jamestown, Virginia</a:t>
            </a:r>
          </a:p>
          <a:p>
            <a:r>
              <a:rPr lang="en-US" sz="6300" dirty="0"/>
              <a:t>1680 – after </a:t>
            </a:r>
            <a:r>
              <a:rPr lang="en-US" sz="6300" b="1" dirty="0"/>
              <a:t>Bacon’s Rebellion </a:t>
            </a:r>
            <a:r>
              <a:rPr lang="en-US" sz="6300" dirty="0"/>
              <a:t>Virginia begins passing </a:t>
            </a:r>
            <a:r>
              <a:rPr lang="en-US" sz="6300" b="1" dirty="0"/>
              <a:t>“race” laws</a:t>
            </a:r>
          </a:p>
          <a:p>
            <a:r>
              <a:rPr lang="en-US" sz="6300" dirty="0"/>
              <a:t>1763 – End of </a:t>
            </a:r>
            <a:r>
              <a:rPr lang="en-US" sz="6300" i="1" dirty="0"/>
              <a:t>Seven Year’s War </a:t>
            </a:r>
            <a:r>
              <a:rPr lang="en-US" sz="6300" dirty="0"/>
              <a:t>(Europe), aka </a:t>
            </a:r>
            <a:r>
              <a:rPr lang="en-US" sz="6300" i="1" dirty="0"/>
              <a:t>French and Indian War </a:t>
            </a:r>
            <a:r>
              <a:rPr lang="en-US" sz="6300" dirty="0"/>
              <a:t>(N. America)</a:t>
            </a:r>
          </a:p>
          <a:p>
            <a:r>
              <a:rPr lang="en-US" sz="6300" dirty="0"/>
              <a:t>1765-1767 – </a:t>
            </a:r>
            <a:r>
              <a:rPr lang="en-US" sz="6300" i="1" dirty="0"/>
              <a:t>Stamp Act </a:t>
            </a:r>
            <a:r>
              <a:rPr lang="en-US" sz="6300" dirty="0"/>
              <a:t>and </a:t>
            </a:r>
            <a:r>
              <a:rPr lang="en-US" sz="6300" i="1" dirty="0"/>
              <a:t>Townshend Acts </a:t>
            </a:r>
            <a:r>
              <a:rPr lang="en-US" sz="6300" dirty="0"/>
              <a:t>(British Parliament taxation of American colonists to pay debts from the wars);</a:t>
            </a:r>
          </a:p>
          <a:p>
            <a:r>
              <a:rPr lang="en-US" sz="6300" dirty="0"/>
              <a:t>1773 –</a:t>
            </a:r>
            <a:r>
              <a:rPr lang="en-US" sz="6300" i="1" dirty="0"/>
              <a:t>Tea Act </a:t>
            </a:r>
            <a:r>
              <a:rPr lang="en-US" sz="6300" dirty="0"/>
              <a:t>(British Parliament grants monopoly to British East India Tea Co. to help stave off bankruptcy)</a:t>
            </a:r>
          </a:p>
          <a:p>
            <a:r>
              <a:rPr lang="en-US" sz="6300" dirty="0"/>
              <a:t>1773 – </a:t>
            </a:r>
            <a:r>
              <a:rPr lang="en-US" sz="6300" i="1" dirty="0"/>
              <a:t>Boston Tea Party</a:t>
            </a:r>
          </a:p>
          <a:p>
            <a:endParaRPr lang="en-US" i="1" dirty="0">
              <a:latin typeface="+mn-lt"/>
            </a:endParaRPr>
          </a:p>
        </p:txBody>
      </p:sp>
    </p:spTree>
    <p:extLst>
      <p:ext uri="{BB962C8B-B14F-4D97-AF65-F5344CB8AC3E}">
        <p14:creationId xmlns:p14="http://schemas.microsoft.com/office/powerpoint/2010/main" val="5695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8C2EDA-05F2-4001-85EF-8F8E94363800}"/>
              </a:ext>
            </a:extLst>
          </p:cNvPr>
          <p:cNvSpPr>
            <a:spLocks noGrp="1"/>
          </p:cNvSpPr>
          <p:nvPr>
            <p:ph type="title"/>
          </p:nvPr>
        </p:nvSpPr>
        <p:spPr/>
        <p:txBody>
          <a:bodyPr/>
          <a:lstStyle/>
          <a:p>
            <a:r>
              <a:rPr lang="en-US" dirty="0"/>
              <a:t>Historical Context (cont’d)</a:t>
            </a:r>
          </a:p>
        </p:txBody>
      </p:sp>
      <p:sp>
        <p:nvSpPr>
          <p:cNvPr id="5" name="Content Placeholder 4">
            <a:extLst>
              <a:ext uri="{FF2B5EF4-FFF2-40B4-BE49-F238E27FC236}">
                <a16:creationId xmlns:a16="http://schemas.microsoft.com/office/drawing/2014/main" id="{12AC15D9-A876-4ED2-8078-EE8085134431}"/>
              </a:ext>
            </a:extLst>
          </p:cNvPr>
          <p:cNvSpPr>
            <a:spLocks noGrp="1"/>
          </p:cNvSpPr>
          <p:nvPr>
            <p:ph idx="1"/>
          </p:nvPr>
        </p:nvSpPr>
        <p:spPr>
          <a:xfrm>
            <a:off x="838200" y="1456791"/>
            <a:ext cx="10463720" cy="4982109"/>
          </a:xfrm>
        </p:spPr>
        <p:txBody>
          <a:bodyPr>
            <a:normAutofit fontScale="40000" lnSpcReduction="20000"/>
          </a:bodyPr>
          <a:lstStyle/>
          <a:p>
            <a:r>
              <a:rPr lang="en-US" sz="7000" dirty="0"/>
              <a:t>1774</a:t>
            </a:r>
            <a:r>
              <a:rPr lang="en-US" sz="7000" i="1" dirty="0"/>
              <a:t> – </a:t>
            </a:r>
            <a:r>
              <a:rPr lang="en-US" sz="7000" b="1" i="1" dirty="0"/>
              <a:t>Coercive Acts </a:t>
            </a:r>
            <a:r>
              <a:rPr lang="en-US" sz="7000" i="1" dirty="0"/>
              <a:t>(</a:t>
            </a:r>
            <a:r>
              <a:rPr lang="en-US" sz="7000" dirty="0"/>
              <a:t>aka</a:t>
            </a:r>
            <a:r>
              <a:rPr lang="en-US" sz="7000" i="1" dirty="0"/>
              <a:t> Intolerable Acts) – </a:t>
            </a:r>
            <a:r>
              <a:rPr lang="en-US" sz="7000" dirty="0"/>
              <a:t>mainly aimed at Massachusetts colony</a:t>
            </a:r>
          </a:p>
          <a:p>
            <a:r>
              <a:rPr lang="en-US" sz="7000" i="1" dirty="0"/>
              <a:t>	- Boston Harbor Act, Massachusetts Government Act, Administration of  Justice Act, Quartering Act </a:t>
            </a:r>
            <a:r>
              <a:rPr lang="en-US" sz="7000" dirty="0"/>
              <a:t>(all colonies)</a:t>
            </a:r>
          </a:p>
          <a:p>
            <a:r>
              <a:rPr lang="en-US" sz="7000" dirty="0"/>
              <a:t>1774 – First Continental Congress (colonies pledged </a:t>
            </a:r>
            <a:r>
              <a:rPr lang="en-US" sz="7000" b="1" dirty="0"/>
              <a:t>boycott</a:t>
            </a:r>
            <a:r>
              <a:rPr lang="en-US" sz="7000" dirty="0"/>
              <a:t> and mutual military support)</a:t>
            </a:r>
          </a:p>
          <a:p>
            <a:r>
              <a:rPr lang="en-US" sz="7000" dirty="0"/>
              <a:t>1775 – Battles of Lexington and Concord; Second Continental Congress</a:t>
            </a:r>
          </a:p>
          <a:p>
            <a:r>
              <a:rPr lang="en-US" sz="7000" dirty="0"/>
              <a:t>1776 – </a:t>
            </a:r>
            <a:r>
              <a:rPr lang="en-US" sz="7000" b="1" dirty="0"/>
              <a:t>Declaration of Independence</a:t>
            </a:r>
          </a:p>
          <a:p>
            <a:r>
              <a:rPr lang="en-US" sz="7000" dirty="0"/>
              <a:t>1777 – </a:t>
            </a:r>
            <a:r>
              <a:rPr lang="en-US" sz="7000" b="1" dirty="0"/>
              <a:t>Articles of Confederation </a:t>
            </a:r>
            <a:r>
              <a:rPr lang="en-US" sz="7000" dirty="0"/>
              <a:t>adopted and sent to states; ratification (1781)</a:t>
            </a:r>
          </a:p>
          <a:p>
            <a:r>
              <a:rPr lang="en-US" sz="7000" dirty="0"/>
              <a:t>1783 – Treaty of Paris – official end of Revolutionary War</a:t>
            </a:r>
          </a:p>
          <a:p>
            <a:endParaRPr lang="en-US" i="1" dirty="0">
              <a:latin typeface="+mn-lt"/>
            </a:endParaRPr>
          </a:p>
        </p:txBody>
      </p:sp>
    </p:spTree>
    <p:extLst>
      <p:ext uri="{BB962C8B-B14F-4D97-AF65-F5344CB8AC3E}">
        <p14:creationId xmlns:p14="http://schemas.microsoft.com/office/powerpoint/2010/main" val="258129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AC0714-72E8-4757-A259-BCEF08BDB40D}"/>
              </a:ext>
            </a:extLst>
          </p:cNvPr>
          <p:cNvPicPr>
            <a:picLocks noChangeAspect="1"/>
          </p:cNvPicPr>
          <p:nvPr/>
        </p:nvPicPr>
        <p:blipFill>
          <a:blip r:embed="rId3"/>
          <a:stretch>
            <a:fillRect/>
          </a:stretch>
        </p:blipFill>
        <p:spPr>
          <a:xfrm>
            <a:off x="8089900" y="670968"/>
            <a:ext cx="3681577" cy="5801962"/>
          </a:xfrm>
          <a:prstGeom prst="rect">
            <a:avLst/>
          </a:prstGeom>
        </p:spPr>
      </p:pic>
      <p:sp>
        <p:nvSpPr>
          <p:cNvPr id="36866" name="Title 1"/>
          <p:cNvSpPr>
            <a:spLocks noGrp="1"/>
          </p:cNvSpPr>
          <p:nvPr>
            <p:ph type="title"/>
          </p:nvPr>
        </p:nvSpPr>
        <p:spPr/>
        <p:txBody>
          <a:bodyPr/>
          <a:lstStyle/>
          <a:p>
            <a:r>
              <a:rPr lang="en-US" altLang="en-US" dirty="0"/>
              <a:t>The Articles of Confederation</a:t>
            </a:r>
          </a:p>
        </p:txBody>
      </p:sp>
      <p:sp>
        <p:nvSpPr>
          <p:cNvPr id="36867" name="Content Placeholder 2"/>
          <p:cNvSpPr>
            <a:spLocks noGrp="1"/>
          </p:cNvSpPr>
          <p:nvPr>
            <p:ph idx="1"/>
          </p:nvPr>
        </p:nvSpPr>
        <p:spPr>
          <a:xfrm>
            <a:off x="838200" y="1456791"/>
            <a:ext cx="7251700" cy="4755473"/>
          </a:xfrm>
        </p:spPr>
        <p:txBody>
          <a:bodyPr>
            <a:normAutofit fontScale="92500"/>
          </a:bodyPr>
          <a:lstStyle/>
          <a:p>
            <a:r>
              <a:rPr lang="en-US" altLang="en-US" sz="2800" dirty="0"/>
              <a:t>After declaring independence, the Continental Congress adopted the Articles of Confederation.</a:t>
            </a:r>
          </a:p>
          <a:p>
            <a:r>
              <a:rPr lang="en-US" altLang="en-US" sz="2800" b="1" dirty="0"/>
              <a:t>Articles of Confederation </a:t>
            </a:r>
            <a:r>
              <a:rPr lang="en-US" altLang="en-US" sz="2800" dirty="0"/>
              <a:t>(1777–1789)</a:t>
            </a:r>
          </a:p>
          <a:p>
            <a:pPr lvl="1"/>
            <a:r>
              <a:rPr lang="en-US" altLang="en-US" sz="2800" dirty="0"/>
              <a:t>This was the </a:t>
            </a:r>
            <a:r>
              <a:rPr lang="en-US" altLang="en-US" sz="2800" u="sng" dirty="0"/>
              <a:t>first written constitution </a:t>
            </a:r>
            <a:r>
              <a:rPr lang="en-US" altLang="en-US" sz="2800" dirty="0"/>
              <a:t>of the United States.</a:t>
            </a:r>
          </a:p>
          <a:p>
            <a:pPr lvl="1"/>
            <a:r>
              <a:rPr lang="en-US" altLang="en-US" sz="2800" dirty="0"/>
              <a:t>It was ratified by all states in 1781.</a:t>
            </a:r>
          </a:p>
          <a:p>
            <a:pPr lvl="1"/>
            <a:r>
              <a:rPr lang="en-US" altLang="en-US" sz="2800" dirty="0"/>
              <a:t>The state governments retained </a:t>
            </a:r>
            <a:r>
              <a:rPr lang="ja-JP" altLang="en-US" sz="2800" dirty="0"/>
              <a:t>“</a:t>
            </a:r>
            <a:r>
              <a:rPr lang="en-US" altLang="ja-JP" sz="2800" b="1" dirty="0"/>
              <a:t>sovereignty, </a:t>
            </a:r>
            <a:r>
              <a:rPr lang="en-US" altLang="ja-JP" sz="2800" dirty="0"/>
              <a:t>freedom, and independence</a:t>
            </a:r>
            <a:r>
              <a:rPr lang="ja-JP" altLang="en-US" sz="2800" dirty="0"/>
              <a:t>”</a:t>
            </a:r>
            <a:r>
              <a:rPr lang="en-US" altLang="ja-JP" sz="2800" dirty="0"/>
              <a:t> (making them a </a:t>
            </a:r>
            <a:r>
              <a:rPr lang="en-US" altLang="ja-JP" sz="2800" b="1" dirty="0"/>
              <a:t>confederation</a:t>
            </a:r>
            <a:r>
              <a:rPr lang="en-US" altLang="ja-JP" sz="2800" dirty="0"/>
              <a:t>).</a:t>
            </a:r>
          </a:p>
          <a:p>
            <a:pPr lvl="2"/>
            <a:r>
              <a:rPr lang="en-US" altLang="ja-JP" sz="2400" b="1" dirty="0"/>
              <a:t>“police powers” </a:t>
            </a:r>
            <a:r>
              <a:rPr lang="en-US" altLang="ja-JP" sz="2400" dirty="0"/>
              <a:t>– inherent authority to regulate the health, safety, welfare &amp; morals of its citizens</a:t>
            </a:r>
          </a:p>
          <a:p>
            <a:endParaRPr lang="en-US" altLang="en-US" dirty="0"/>
          </a:p>
          <a:p>
            <a:endParaRPr lang="en-US" altLang="en-US" dirty="0"/>
          </a:p>
        </p:txBody>
      </p:sp>
      <p:sp>
        <p:nvSpPr>
          <p:cNvPr id="2" name="Slide Number Placeholder 1">
            <a:extLst>
              <a:ext uri="{FF2B5EF4-FFF2-40B4-BE49-F238E27FC236}">
                <a16:creationId xmlns:a16="http://schemas.microsoft.com/office/drawing/2014/main" id="{FEDC2D00-E1A1-495F-A86C-83828D87C3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A9805-B67D-5D4A-85DC-C8E27BA9210B}" type="slidenum">
              <a:rPr kumimoji="0" lang="en-US" sz="1500" b="0" i="0" u="none" strike="noStrike" kern="1200" cap="none" spc="0" normalizeH="0" baseline="0" noProof="0" smtClean="0">
                <a:ln>
                  <a:noFill/>
                </a:ln>
                <a:solidFill>
                  <a:srgbClr val="20202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500" b="0" i="0" u="none" strike="noStrike" kern="1200" cap="none" spc="0" normalizeH="0" baseline="0" noProof="0" dirty="0">
              <a:ln>
                <a:noFill/>
              </a:ln>
              <a:solidFill>
                <a:srgbClr val="202020"/>
              </a:solidFill>
              <a:effectLst/>
              <a:uLnTx/>
              <a:uFillTx/>
              <a:latin typeface="Calibri"/>
              <a:ea typeface="+mn-ea"/>
              <a:cs typeface="+mn-cs"/>
            </a:endParaRPr>
          </a:p>
        </p:txBody>
      </p:sp>
    </p:spTree>
    <p:extLst>
      <p:ext uri="{BB962C8B-B14F-4D97-AF65-F5344CB8AC3E}">
        <p14:creationId xmlns:p14="http://schemas.microsoft.com/office/powerpoint/2010/main" val="199734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The Second Founding: The Three-Fifths Compromise</a:t>
            </a:r>
          </a:p>
        </p:txBody>
      </p:sp>
      <p:sp>
        <p:nvSpPr>
          <p:cNvPr id="57347" name="Content Placeholder 2"/>
          <p:cNvSpPr>
            <a:spLocks noGrp="1"/>
          </p:cNvSpPr>
          <p:nvPr>
            <p:ph idx="1"/>
          </p:nvPr>
        </p:nvSpPr>
        <p:spPr/>
        <p:txBody>
          <a:bodyPr>
            <a:normAutofit lnSpcReduction="10000"/>
          </a:bodyPr>
          <a:lstStyle/>
          <a:p>
            <a:r>
              <a:rPr lang="en-US" altLang="en-US" sz="2800" dirty="0"/>
              <a:t>To build support for the Constitution, slave and nonslave states needed to reach a compromise.</a:t>
            </a:r>
          </a:p>
          <a:p>
            <a:endParaRPr lang="en-US" altLang="en-US" sz="2800" dirty="0"/>
          </a:p>
          <a:p>
            <a:r>
              <a:rPr lang="en-US" altLang="en-US" sz="2800" b="1" dirty="0"/>
              <a:t>Three-Fifths Compromise</a:t>
            </a:r>
          </a:p>
          <a:p>
            <a:pPr lvl="1"/>
            <a:endParaRPr lang="en-US" altLang="en-US" sz="2800" dirty="0"/>
          </a:p>
          <a:p>
            <a:pPr lvl="1"/>
            <a:r>
              <a:rPr lang="en-US" altLang="en-US" sz="2800" dirty="0"/>
              <a:t>Seats in the House would be apportioned by </a:t>
            </a:r>
            <a:r>
              <a:rPr lang="ja-JP" altLang="en-US" sz="2800" dirty="0"/>
              <a:t>“</a:t>
            </a:r>
            <a:r>
              <a:rPr lang="en-US" altLang="ja-JP" sz="2800" dirty="0"/>
              <a:t>population,” with counting </a:t>
            </a:r>
            <a:r>
              <a:rPr lang="en-US" altLang="ja-JP" sz="2800" dirty="0">
                <a:highlight>
                  <a:srgbClr val="FFFF00"/>
                </a:highlight>
              </a:rPr>
              <a:t>five enslaved persons = three free persons</a:t>
            </a:r>
            <a:r>
              <a:rPr lang="en-US" altLang="ja-JP" sz="2800" dirty="0"/>
              <a:t>.</a:t>
            </a:r>
          </a:p>
          <a:p>
            <a:pPr lvl="1"/>
            <a:endParaRPr lang="en-US" altLang="en-US" sz="2800" dirty="0"/>
          </a:p>
          <a:p>
            <a:pPr lvl="1"/>
            <a:r>
              <a:rPr lang="en-US" altLang="en-US" sz="2800" dirty="0"/>
              <a:t>Southern delegates would not agree to the new government if northerners refused to bargain on this issue.</a:t>
            </a:r>
          </a:p>
          <a:p>
            <a:pPr lvl="1"/>
            <a:endParaRPr lang="en-US" altLang="en-US" dirty="0"/>
          </a:p>
        </p:txBody>
      </p:sp>
      <p:sp>
        <p:nvSpPr>
          <p:cNvPr id="2" name="Slide Number Placeholder 1">
            <a:extLst>
              <a:ext uri="{FF2B5EF4-FFF2-40B4-BE49-F238E27FC236}">
                <a16:creationId xmlns:a16="http://schemas.microsoft.com/office/drawing/2014/main" id="{22ABCBF3-4CEC-45D7-B001-350A993A74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A9805-B67D-5D4A-85DC-C8E27BA9210B}" type="slidenum">
              <a:rPr kumimoji="0" lang="en-US" sz="1500" b="0" i="0" u="none" strike="noStrike" kern="1200" cap="none" spc="0" normalizeH="0" baseline="0" noProof="0" smtClean="0">
                <a:ln>
                  <a:noFill/>
                </a:ln>
                <a:solidFill>
                  <a:srgbClr val="20202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500" b="0" i="0" u="none" strike="noStrike" kern="1200" cap="none" spc="0" normalizeH="0" baseline="0" noProof="0" dirty="0">
              <a:ln>
                <a:noFill/>
              </a:ln>
              <a:solidFill>
                <a:srgbClr val="202020"/>
              </a:solidFill>
              <a:effectLst/>
              <a:uLnTx/>
              <a:uFillTx/>
              <a:latin typeface="Calibri"/>
              <a:ea typeface="+mn-ea"/>
              <a:cs typeface="+mn-cs"/>
            </a:endParaRPr>
          </a:p>
        </p:txBody>
      </p:sp>
    </p:spTree>
    <p:extLst>
      <p:ext uri="{BB962C8B-B14F-4D97-AF65-F5344CB8AC3E}">
        <p14:creationId xmlns:p14="http://schemas.microsoft.com/office/powerpoint/2010/main" val="420328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5AC0-D0F9-6C7D-5AAA-BE9FC9ED0EB9}"/>
              </a:ext>
            </a:extLst>
          </p:cNvPr>
          <p:cNvSpPr>
            <a:spLocks noGrp="1"/>
          </p:cNvSpPr>
          <p:nvPr>
            <p:ph type="title"/>
          </p:nvPr>
        </p:nvSpPr>
        <p:spPr/>
        <p:txBody>
          <a:bodyPr/>
          <a:lstStyle/>
          <a:p>
            <a:r>
              <a:rPr lang="en-US" dirty="0"/>
              <a:t>DISCUSS: Could U.S. slavery have been abolished in 1787?</a:t>
            </a:r>
          </a:p>
        </p:txBody>
      </p:sp>
      <p:sp>
        <p:nvSpPr>
          <p:cNvPr id="3" name="Content Placeholder 2">
            <a:extLst>
              <a:ext uri="{FF2B5EF4-FFF2-40B4-BE49-F238E27FC236}">
                <a16:creationId xmlns:a16="http://schemas.microsoft.com/office/drawing/2014/main" id="{80E61C42-6523-EAD6-3229-D1C3A83099D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2204617-BA9B-E279-6768-896DE25F92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A9805-B67D-5D4A-85DC-C8E27BA9210B}" type="slidenum">
              <a:rPr kumimoji="0" lang="en-US" sz="1500" b="0" i="0" u="none" strike="noStrike" kern="1200" cap="none" spc="0" normalizeH="0" baseline="0" noProof="0" smtClean="0">
                <a:ln>
                  <a:noFill/>
                </a:ln>
                <a:solidFill>
                  <a:srgbClr val="20202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500" b="0" i="0" u="none" strike="noStrike" kern="1200" cap="none" spc="0" normalizeH="0" baseline="0" noProof="0" dirty="0">
              <a:ln>
                <a:noFill/>
              </a:ln>
              <a:solidFill>
                <a:srgbClr val="202020"/>
              </a:solidFill>
              <a:effectLst/>
              <a:uLnTx/>
              <a:uFillTx/>
              <a:latin typeface="Calibri"/>
              <a:ea typeface="+mn-ea"/>
              <a:cs typeface="+mn-cs"/>
            </a:endParaRPr>
          </a:p>
        </p:txBody>
      </p:sp>
      <p:sp>
        <p:nvSpPr>
          <p:cNvPr id="5" name="Rectangle 1">
            <a:extLst>
              <a:ext uri="{FF2B5EF4-FFF2-40B4-BE49-F238E27FC236}">
                <a16:creationId xmlns:a16="http://schemas.microsoft.com/office/drawing/2014/main" id="{E09AD9AF-6FB7-CCEA-2510-4887799E6F55}"/>
              </a:ext>
            </a:extLst>
          </p:cNvPr>
          <p:cNvSpPr>
            <a:spLocks noChangeArrowheads="1"/>
          </p:cNvSpPr>
          <p:nvPr/>
        </p:nvSpPr>
        <p:spPr bwMode="auto">
          <a:xfrm>
            <a:off x="1134337" y="1282450"/>
            <a:ext cx="10167583" cy="46012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dirty="0">
                <a:ln>
                  <a:noFill/>
                </a:ln>
                <a:solidFill>
                  <a:srgbClr val="2D3B45"/>
                </a:solidFill>
                <a:effectLst/>
                <a:uLnTx/>
                <a:uFillTx/>
                <a:latin typeface="Lato Extended"/>
                <a:ea typeface="+mn-ea"/>
                <a:cs typeface="+mn-cs"/>
              </a:rPr>
              <a:t>"Had the Constitutional Convention forced the hand of the Southern colonies by denying the three-fifths compromise, could North and South have existed as separate nations? * * * In the United States, the decision to empower the slave-holding South via the three-fifths compromise — and it was a decision — led to the enslavement of over 4 million blacks by the time of the Civil War; the loss of as many as 750,000 lives during the Civil War; and the development of a </a:t>
            </a:r>
            <a:r>
              <a:rPr kumimoji="0" lang="en-US" altLang="en-US" sz="1600" b="1" i="1" u="none" strike="noStrike" kern="1200" cap="none" spc="0" normalizeH="0" baseline="0" noProof="0" dirty="0">
                <a:ln>
                  <a:noFill/>
                </a:ln>
                <a:solidFill>
                  <a:srgbClr val="2D3B45"/>
                </a:solidFill>
                <a:effectLst/>
                <a:highlight>
                  <a:srgbClr val="FFFF00"/>
                </a:highlight>
                <a:uLnTx/>
                <a:uFillTx/>
                <a:latin typeface="Lato Extended"/>
                <a:ea typeface="+mn-ea"/>
                <a:cs typeface="+mn-cs"/>
              </a:rPr>
              <a:t>racism that oppressed the opportunities of many millions more Americans of African descent long after slavery’s end</a:t>
            </a:r>
            <a:r>
              <a:rPr kumimoji="0" lang="en-US" altLang="en-US" sz="1600" b="1" i="1" u="none" strike="noStrike" kern="1200" cap="none" spc="0" normalizeH="0" baseline="0" noProof="0" dirty="0">
                <a:ln>
                  <a:noFill/>
                </a:ln>
                <a:solidFill>
                  <a:srgbClr val="2D3B45"/>
                </a:solidFill>
                <a:effectLst/>
                <a:uLnTx/>
                <a:uFillTx/>
                <a:latin typeface="Lato Extended"/>
                <a:ea typeface="+mn-ea"/>
                <a:cs typeface="+mn-cs"/>
              </a:rPr>
              <a:t>."</a:t>
            </a:r>
            <a:endParaRPr kumimoji="0" lang="en-US" altLang="en-US" sz="10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D3B45"/>
                </a:solidFill>
                <a:effectLst/>
                <a:uLnTx/>
                <a:uFillTx/>
                <a:latin typeface="Lato Extended"/>
                <a:ea typeface="+mn-ea"/>
                <a:cs typeface="+mn-cs"/>
              </a:rPr>
              <a:t>Prof. Leslie M. Harris, Emory University </a:t>
            </a:r>
            <a:r>
              <a:rPr kumimoji="0" lang="en-US" altLang="en-US" sz="1800" b="0" i="0" u="none" strike="noStrike" kern="1200" cap="none" spc="0" normalizeH="0" baseline="0" noProof="0" dirty="0">
                <a:ln>
                  <a:noFill/>
                </a:ln>
                <a:solidFill>
                  <a:srgbClr val="2D3B45"/>
                </a:solidFill>
                <a:effectLst/>
                <a:uLnTx/>
                <a:uFillTx/>
                <a:latin typeface="Lato Extended"/>
                <a:ea typeface="+mn-ea"/>
                <a:cs typeface="+mn-cs"/>
              </a:rPr>
              <a:t>  </a:t>
            </a:r>
            <a:r>
              <a:rPr kumimoji="0" lang="en-US" altLang="en-US" sz="2400" b="0" i="0" u="none" strike="noStrike" kern="1200" cap="none" spc="0" normalizeH="0" baseline="0" noProof="0" dirty="0">
                <a:ln>
                  <a:noFill/>
                </a:ln>
                <a:solidFill>
                  <a:srgbClr val="2D3B45"/>
                </a:solidFill>
                <a:effectLst/>
                <a:uLnTx/>
                <a:uFillTx/>
                <a:latin typeface="Lato Extended"/>
                <a:ea typeface="+mn-ea"/>
                <a:cs typeface="+mn-cs"/>
              </a:rPr>
              <a:t>     </a:t>
            </a:r>
            <a:endParaRPr kumimoji="0" lang="en-US" altLang="en-US" sz="10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D3B45"/>
                </a:solidFill>
                <a:effectLst/>
                <a:uLnTx/>
                <a:uFillTx/>
                <a:latin typeface="Lato Extended"/>
                <a:ea typeface="+mn-ea"/>
                <a:cs typeface="+mn-cs"/>
              </a:rPr>
              <a:t> </a:t>
            </a:r>
            <a:endParaRPr kumimoji="0" lang="en-US" altLang="en-US" sz="10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dirty="0">
                <a:ln>
                  <a:noFill/>
                </a:ln>
                <a:solidFill>
                  <a:srgbClr val="2D3B45"/>
                </a:solidFill>
                <a:effectLst/>
                <a:uLnTx/>
                <a:uFillTx/>
                <a:latin typeface="Lato Extended"/>
                <a:ea typeface="+mn-ea"/>
                <a:cs typeface="+mn-cs"/>
              </a:rPr>
              <a:t>"The Northern nation, free of bondage and southern hostility to internal improvements, would have used the national power to build canals, a national university system, banks, railroads and a powerful economic infrastructure. </a:t>
            </a:r>
            <a:r>
              <a:rPr kumimoji="0" lang="en-US" altLang="en-US" sz="1600" b="1" i="1" u="none" strike="noStrike" kern="1200" cap="none" spc="0" normalizeH="0" baseline="0" noProof="0" dirty="0">
                <a:ln>
                  <a:noFill/>
                </a:ln>
                <a:solidFill>
                  <a:srgbClr val="2D3B45"/>
                </a:solidFill>
                <a:effectLst/>
                <a:highlight>
                  <a:srgbClr val="FFFF00"/>
                </a:highlight>
                <a:uLnTx/>
                <a:uFillTx/>
                <a:latin typeface="Lato Extended"/>
                <a:ea typeface="+mn-ea"/>
                <a:cs typeface="+mn-cs"/>
              </a:rPr>
              <a:t>A great northern United States would have emerged</a:t>
            </a:r>
            <a:r>
              <a:rPr kumimoji="0" lang="en-US" altLang="en-US" sz="1600" b="1" i="1" u="none" strike="noStrike" kern="1200" cap="none" spc="0" normalizeH="0" baseline="0" noProof="0" dirty="0">
                <a:ln>
                  <a:noFill/>
                </a:ln>
                <a:solidFill>
                  <a:srgbClr val="2D3B45"/>
                </a:solidFill>
                <a:effectLst/>
                <a:uLnTx/>
                <a:uFillTx/>
                <a:latin typeface="Lato Extended"/>
                <a:ea typeface="+mn-ea"/>
                <a:cs typeface="+mn-cs"/>
              </a:rPr>
              <a:t>, alongside a decadent slave-owning plantation culture economically dependent on its northern neighbor."</a:t>
            </a:r>
            <a:endParaRPr kumimoji="0" lang="en-US" altLang="en-US" sz="10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D3B45"/>
                </a:solidFill>
                <a:effectLst/>
                <a:uLnTx/>
                <a:uFillTx/>
                <a:latin typeface="Lato Extended"/>
                <a:ea typeface="+mn-ea"/>
                <a:cs typeface="+mn-cs"/>
              </a:rPr>
              <a:t>Prof. Paul Finkelman, Albany Law School</a:t>
            </a:r>
            <a:r>
              <a:rPr kumimoji="0" lang="en-US" altLang="en-US" sz="1800" b="0" i="0" u="none" strike="noStrike" kern="1200" cap="none" spc="0" normalizeH="0" baseline="0" noProof="0" dirty="0">
                <a:ln>
                  <a:noFill/>
                </a:ln>
                <a:solidFill>
                  <a:srgbClr val="2D3B45"/>
                </a:solidFill>
                <a:effectLst/>
                <a:uLnTx/>
                <a:uFillTx/>
                <a:latin typeface="Lato Extended"/>
                <a:ea typeface="+mn-ea"/>
                <a:cs typeface="+mn-cs"/>
              </a:rPr>
              <a:t>    </a:t>
            </a:r>
            <a:r>
              <a:rPr kumimoji="0" lang="en-US" altLang="en-US" sz="2400" b="0" i="0" u="none" strike="noStrike" kern="1200" cap="none" spc="0" normalizeH="0" baseline="0" noProof="0" dirty="0">
                <a:ln>
                  <a:noFill/>
                </a:ln>
                <a:solidFill>
                  <a:srgbClr val="2D3B45"/>
                </a:solidFill>
                <a:effectLst/>
                <a:uLnTx/>
                <a:uFillTx/>
                <a:latin typeface="Lato Extended"/>
                <a:ea typeface="+mn-ea"/>
                <a:cs typeface="+mn-cs"/>
              </a:rPr>
              <a:t>     </a:t>
            </a:r>
            <a:endParaRPr kumimoji="0" lang="en-US" altLang="en-US" sz="10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dirty="0">
                <a:ln>
                  <a:noFill/>
                </a:ln>
                <a:solidFill>
                  <a:srgbClr val="2D3B45"/>
                </a:solidFill>
                <a:effectLst/>
                <a:uLnTx/>
                <a:uFillTx/>
                <a:latin typeface="Lato Extended"/>
                <a:ea typeface="+mn-ea"/>
                <a:cs typeface="+mn-cs"/>
              </a:rPr>
              <a:t>"There was justified fear that the dissolution of the existing United States would, as in Europe, </a:t>
            </a:r>
            <a:r>
              <a:rPr kumimoji="0" lang="en-US" altLang="en-US" sz="1600" b="1" i="1" u="none" strike="noStrike" kern="1200" cap="none" spc="0" normalizeH="0" baseline="0" noProof="0" dirty="0">
                <a:ln>
                  <a:noFill/>
                </a:ln>
                <a:solidFill>
                  <a:srgbClr val="2D3B45"/>
                </a:solidFill>
                <a:effectLst/>
                <a:highlight>
                  <a:srgbClr val="FFFF00"/>
                </a:highlight>
                <a:uLnTx/>
                <a:uFillTx/>
                <a:latin typeface="Lato Extended"/>
                <a:ea typeface="+mn-ea"/>
                <a:cs typeface="+mn-cs"/>
              </a:rPr>
              <a:t>lead to endless warfare among the two or three separate countries</a:t>
            </a:r>
            <a:r>
              <a:rPr kumimoji="0" lang="en-US" altLang="en-US" sz="1600" b="1" i="1" u="none" strike="noStrike" kern="1200" cap="none" spc="0" normalizeH="0" baseline="0" noProof="0" dirty="0">
                <a:ln>
                  <a:noFill/>
                </a:ln>
                <a:solidFill>
                  <a:srgbClr val="2D3B45"/>
                </a:solidFill>
                <a:effectLst/>
                <a:uLnTx/>
                <a:uFillTx/>
                <a:latin typeface="Lato Extended"/>
                <a:ea typeface="+mn-ea"/>
                <a:cs typeface="+mn-cs"/>
              </a:rPr>
              <a:t>, which would inevitably enter into 'entangling alliances' with European powers eager to work their will in the 'New World.'"  </a:t>
            </a:r>
            <a:endParaRPr kumimoji="0" lang="en-US" altLang="en-US" sz="10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D3B45"/>
                </a:solidFill>
                <a:effectLst/>
                <a:uLnTx/>
                <a:uFillTx/>
                <a:latin typeface="Lato Extended"/>
                <a:ea typeface="+mn-ea"/>
                <a:cs typeface="+mn-cs"/>
              </a:rPr>
              <a:t>Prof. Sanford Levinson, University of Texas Law School    </a:t>
            </a:r>
            <a:r>
              <a:rPr kumimoji="0" lang="en-US" altLang="en-US" sz="2400" b="0" i="0" u="none" strike="noStrike" kern="1200" cap="none" spc="0" normalizeH="0" baseline="0" noProof="0" dirty="0">
                <a:ln>
                  <a:noFill/>
                </a:ln>
                <a:solidFill>
                  <a:srgbClr val="2D3B45"/>
                </a:solidFill>
                <a:effectLst/>
                <a:uLnTx/>
                <a:uFillTx/>
                <a:latin typeface="Lato Extended"/>
                <a:ea typeface="+mn-ea"/>
                <a:cs typeface="+mn-cs"/>
              </a:rPr>
              <a:t>   </a:t>
            </a:r>
            <a:r>
              <a:rPr kumimoji="0" lang="en-US" altLang="en-US" sz="1900" b="0" i="0" u="none" strike="noStrike" kern="1200" cap="none" spc="0" normalizeH="0" baseline="0" noProof="0" dirty="0">
                <a:ln>
                  <a:noFill/>
                </a:ln>
                <a:solidFill>
                  <a:srgbClr val="2D3B45"/>
                </a:solidFill>
                <a:effectLst/>
                <a:uLnTx/>
                <a:uFillTx/>
                <a:latin typeface="Lato Extended"/>
                <a:ea typeface="+mn-ea"/>
                <a:cs typeface="+mn-cs"/>
              </a:rPr>
              <a:t>  </a:t>
            </a:r>
            <a:endParaRPr kumimoji="0" lang="en-US" altLang="en-US" sz="18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p:txBody>
      </p:sp>
      <p:sp>
        <p:nvSpPr>
          <p:cNvPr id="6" name="AutoShape 2">
            <a:extLst>
              <a:ext uri="{FF2B5EF4-FFF2-40B4-BE49-F238E27FC236}">
                <a16:creationId xmlns:a16="http://schemas.microsoft.com/office/drawing/2014/main" id="{19B49D79-9D6B-0750-52EF-87642A561455}"/>
              </a:ext>
            </a:extLst>
          </p:cNvPr>
          <p:cNvSpPr>
            <a:spLocks noChangeAspect="1" noChangeArrowheads="1"/>
          </p:cNvSpPr>
          <p:nvPr/>
        </p:nvSpPr>
        <p:spPr bwMode="auto">
          <a:xfrm>
            <a:off x="2700338"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Calibri"/>
              <a:ea typeface="+mn-ea"/>
              <a:cs typeface="+mn-cs"/>
            </a:endParaRPr>
          </a:p>
        </p:txBody>
      </p:sp>
      <p:sp>
        <p:nvSpPr>
          <p:cNvPr id="7" name="AutoShape 3">
            <a:extLst>
              <a:ext uri="{FF2B5EF4-FFF2-40B4-BE49-F238E27FC236}">
                <a16:creationId xmlns:a16="http://schemas.microsoft.com/office/drawing/2014/main" id="{0F923B1F-3291-7009-1F76-86AB9FDEEEA7}"/>
              </a:ext>
            </a:extLst>
          </p:cNvPr>
          <p:cNvSpPr>
            <a:spLocks noChangeAspect="1" noChangeArrowheads="1"/>
          </p:cNvSpPr>
          <p:nvPr/>
        </p:nvSpPr>
        <p:spPr bwMode="auto">
          <a:xfrm>
            <a:off x="2884488"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Calibri"/>
              <a:ea typeface="+mn-ea"/>
              <a:cs typeface="+mn-cs"/>
            </a:endParaRPr>
          </a:p>
        </p:txBody>
      </p:sp>
      <p:sp>
        <p:nvSpPr>
          <p:cNvPr id="8" name="AutoShape 4">
            <a:extLst>
              <a:ext uri="{FF2B5EF4-FFF2-40B4-BE49-F238E27FC236}">
                <a16:creationId xmlns:a16="http://schemas.microsoft.com/office/drawing/2014/main" id="{ED861D76-F90F-820E-FCE8-036C2B7D3F86}"/>
              </a:ext>
            </a:extLst>
          </p:cNvPr>
          <p:cNvSpPr>
            <a:spLocks noChangeAspect="1" noChangeArrowheads="1"/>
          </p:cNvSpPr>
          <p:nvPr/>
        </p:nvSpPr>
        <p:spPr bwMode="auto">
          <a:xfrm>
            <a:off x="3781425" y="533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Calibri"/>
              <a:ea typeface="+mn-ea"/>
              <a:cs typeface="+mn-cs"/>
            </a:endParaRPr>
          </a:p>
        </p:txBody>
      </p:sp>
    </p:spTree>
    <p:extLst>
      <p:ext uri="{BB962C8B-B14F-4D97-AF65-F5344CB8AC3E}">
        <p14:creationId xmlns:p14="http://schemas.microsoft.com/office/powerpoint/2010/main" val="79602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41F0-5635-EDF4-452C-4CD93EC6C2AD}"/>
              </a:ext>
            </a:extLst>
          </p:cNvPr>
          <p:cNvSpPr>
            <a:spLocks noGrp="1"/>
          </p:cNvSpPr>
          <p:nvPr>
            <p:ph type="title"/>
          </p:nvPr>
        </p:nvSpPr>
        <p:spPr>
          <a:xfrm>
            <a:off x="838200" y="431801"/>
            <a:ext cx="10515600" cy="850650"/>
          </a:xfrm>
        </p:spPr>
        <p:txBody>
          <a:bodyPr>
            <a:normAutofit fontScale="90000"/>
          </a:bodyPr>
          <a:lstStyle/>
          <a:p>
            <a:r>
              <a:rPr lang="en-US" dirty="0"/>
              <a:t>SEPARATION OF POWERS—CHECKS &amp; BALANCES—FEDERALISM</a:t>
            </a:r>
            <a:br>
              <a:rPr lang="en-US" dirty="0"/>
            </a:br>
            <a:endParaRPr lang="en-US" dirty="0"/>
          </a:p>
        </p:txBody>
      </p:sp>
      <p:sp>
        <p:nvSpPr>
          <p:cNvPr id="3" name="Content Placeholder 2">
            <a:extLst>
              <a:ext uri="{FF2B5EF4-FFF2-40B4-BE49-F238E27FC236}">
                <a16:creationId xmlns:a16="http://schemas.microsoft.com/office/drawing/2014/main" id="{4144BD87-23F7-F862-3E7C-8BFEF0AE4274}"/>
              </a:ext>
            </a:extLst>
          </p:cNvPr>
          <p:cNvSpPr>
            <a:spLocks noGrp="1"/>
          </p:cNvSpPr>
          <p:nvPr>
            <p:ph idx="1"/>
          </p:nvPr>
        </p:nvSpPr>
        <p:spPr/>
        <p:txBody>
          <a:bodyPr>
            <a:normAutofit fontScale="25000" lnSpcReduction="20000"/>
          </a:bodyPr>
          <a:lstStyle/>
          <a:p>
            <a:r>
              <a:rPr lang="en-US" sz="8000" dirty="0"/>
              <a:t>CLASS EXERCISE</a:t>
            </a:r>
          </a:p>
          <a:p>
            <a:r>
              <a:rPr lang="en-US" sz="8000" dirty="0"/>
              <a:t>SEPARATION OF POWERS—CHECKS &amp; BALANCES—FEDERALISM</a:t>
            </a:r>
          </a:p>
          <a:p>
            <a:r>
              <a:rPr lang="en-US" sz="8000" dirty="0"/>
              <a:t>1.	House of Representatives votes to approve a bill requiring vote by mail in every state. If Senate doesn’t like it, what can it do? If President likes it, what can President do?</a:t>
            </a:r>
          </a:p>
          <a:p>
            <a:r>
              <a:rPr lang="en-US" sz="8000" dirty="0"/>
              <a:t>2.	Senate votes to approve a bill banning medication abortion in all states. If House doesn’t like it, what can it do?</a:t>
            </a:r>
          </a:p>
          <a:p>
            <a:r>
              <a:rPr lang="en-US" sz="8000" dirty="0"/>
              <a:t>3.	House and Senate both vote to approve a bill requiring manufacturers to reduce plastic in their products by 30% by 2030. If President doesn’t like it, what can President do?</a:t>
            </a:r>
          </a:p>
          <a:p>
            <a:r>
              <a:rPr lang="en-US" sz="8000" dirty="0"/>
              <a:t>4.	President vetoes a bill passed by Congress that guarantees in every state a woman’s right to terminate her pregnancy. What can Congress do?</a:t>
            </a:r>
          </a:p>
          <a:p>
            <a:r>
              <a:rPr lang="en-US" sz="8000" dirty="0"/>
              <a:t>5.	President signs into law a bill passed by Congress that lowers the voting age to 16. If state of Texas doesn’t agree, what can it do?</a:t>
            </a:r>
          </a:p>
          <a:p>
            <a:r>
              <a:rPr lang="en-US" sz="8000" dirty="0"/>
              <a:t>6.	Congress passes a bill that requires government-issued voter ID for citizens to vote, and President signs into law. If a citizen will be denied the right to vote because of this requirement, what can they do?</a:t>
            </a:r>
          </a:p>
          <a:p>
            <a:endParaRPr lang="en-US" dirty="0"/>
          </a:p>
        </p:txBody>
      </p:sp>
      <p:sp>
        <p:nvSpPr>
          <p:cNvPr id="4" name="Slide Number Placeholder 3">
            <a:extLst>
              <a:ext uri="{FF2B5EF4-FFF2-40B4-BE49-F238E27FC236}">
                <a16:creationId xmlns:a16="http://schemas.microsoft.com/office/drawing/2014/main" id="{9026B1C9-2DA7-865F-8A55-9513975211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A9805-B67D-5D4A-85DC-C8E27BA9210B}" type="slidenum">
              <a:rPr kumimoji="0" lang="en-US" sz="1500" b="0" i="0" u="none" strike="noStrike" kern="1200" cap="none" spc="0" normalizeH="0" baseline="0" noProof="0" smtClean="0">
                <a:ln>
                  <a:noFill/>
                </a:ln>
                <a:solidFill>
                  <a:srgbClr val="20202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500" b="0" i="0" u="none" strike="noStrike" kern="1200" cap="none" spc="0" normalizeH="0" baseline="0" noProof="0" dirty="0">
              <a:ln>
                <a:noFill/>
              </a:ln>
              <a:solidFill>
                <a:srgbClr val="202020"/>
              </a:solidFill>
              <a:effectLst/>
              <a:uLnTx/>
              <a:uFillTx/>
              <a:latin typeface="Calibri"/>
              <a:ea typeface="+mn-ea"/>
              <a:cs typeface="+mn-cs"/>
            </a:endParaRPr>
          </a:p>
        </p:txBody>
      </p:sp>
    </p:spTree>
    <p:extLst>
      <p:ext uri="{BB962C8B-B14F-4D97-AF65-F5344CB8AC3E}">
        <p14:creationId xmlns:p14="http://schemas.microsoft.com/office/powerpoint/2010/main" val="261957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D0490-D1C1-B1CE-2504-FA608B3734DA}"/>
              </a:ext>
            </a:extLst>
          </p:cNvPr>
          <p:cNvSpPr>
            <a:spLocks noGrp="1"/>
          </p:cNvSpPr>
          <p:nvPr>
            <p:ph type="title"/>
          </p:nvPr>
        </p:nvSpPr>
        <p:spPr>
          <a:xfrm>
            <a:off x="838200" y="444501"/>
            <a:ext cx="10515600" cy="837950"/>
          </a:xfrm>
        </p:spPr>
        <p:txBody>
          <a:bodyPr>
            <a:normAutofit fontScale="90000"/>
          </a:bodyPr>
          <a:lstStyle/>
          <a:p>
            <a:r>
              <a:rPr lang="en-US" dirty="0"/>
              <a:t>SEPARATION OF POWERS—CHECKS &amp; BALANCES—FEDERALISM</a:t>
            </a:r>
            <a:br>
              <a:rPr lang="en-US" dirty="0"/>
            </a:br>
            <a:endParaRPr lang="en-US" dirty="0"/>
          </a:p>
        </p:txBody>
      </p:sp>
      <p:sp>
        <p:nvSpPr>
          <p:cNvPr id="3" name="Content Placeholder 2">
            <a:extLst>
              <a:ext uri="{FF2B5EF4-FFF2-40B4-BE49-F238E27FC236}">
                <a16:creationId xmlns:a16="http://schemas.microsoft.com/office/drawing/2014/main" id="{FAA7F34B-314C-B48B-6BC5-F9D162D10F29}"/>
              </a:ext>
            </a:extLst>
          </p:cNvPr>
          <p:cNvSpPr>
            <a:spLocks noGrp="1"/>
          </p:cNvSpPr>
          <p:nvPr>
            <p:ph idx="1"/>
          </p:nvPr>
        </p:nvSpPr>
        <p:spPr/>
        <p:txBody>
          <a:bodyPr>
            <a:normAutofit/>
          </a:bodyPr>
          <a:lstStyle/>
          <a:p>
            <a:r>
              <a:rPr lang="en-US" dirty="0"/>
              <a:t>CLASS EXERCISE</a:t>
            </a:r>
          </a:p>
          <a:p>
            <a:r>
              <a:rPr lang="en-US" dirty="0"/>
              <a:t>SEPARATION OF POWERS—CHECKS &amp; BALANCES—FEDERALISM</a:t>
            </a:r>
          </a:p>
          <a:p>
            <a:r>
              <a:rPr lang="en-US" dirty="0"/>
              <a:t>7.	President nominates a transgender woman judge to be a justice on the US Supreme Court. Who has the power to stop this judge from joining the Court? How?</a:t>
            </a:r>
          </a:p>
          <a:p>
            <a:r>
              <a:rPr lang="en-US" dirty="0"/>
              <a:t>8.	President orders US troops to invade Portugal. Who can stop this? How?</a:t>
            </a:r>
          </a:p>
          <a:p>
            <a:r>
              <a:rPr lang="en-US" dirty="0"/>
              <a:t>9.	President orders US military to arrest and imprison all members of Congress. Who can stop this? How?</a:t>
            </a:r>
          </a:p>
        </p:txBody>
      </p:sp>
      <p:sp>
        <p:nvSpPr>
          <p:cNvPr id="4" name="Slide Number Placeholder 3">
            <a:extLst>
              <a:ext uri="{FF2B5EF4-FFF2-40B4-BE49-F238E27FC236}">
                <a16:creationId xmlns:a16="http://schemas.microsoft.com/office/drawing/2014/main" id="{7A45A241-A5E8-9751-631D-4AC6B9F606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A9805-B67D-5D4A-85DC-C8E27BA9210B}" type="slidenum">
              <a:rPr kumimoji="0" lang="en-US" sz="1500" b="0" i="0" u="none" strike="noStrike" kern="1200" cap="none" spc="0" normalizeH="0" baseline="0" noProof="0" smtClean="0">
                <a:ln>
                  <a:noFill/>
                </a:ln>
                <a:solidFill>
                  <a:srgbClr val="20202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500" b="0" i="0" u="none" strike="noStrike" kern="1200" cap="none" spc="0" normalizeH="0" baseline="0" noProof="0" dirty="0">
              <a:ln>
                <a:noFill/>
              </a:ln>
              <a:solidFill>
                <a:srgbClr val="202020"/>
              </a:solidFill>
              <a:effectLst/>
              <a:uLnTx/>
              <a:uFillTx/>
              <a:latin typeface="Calibri"/>
              <a:ea typeface="+mn-ea"/>
              <a:cs typeface="+mn-cs"/>
            </a:endParaRPr>
          </a:p>
        </p:txBody>
      </p:sp>
    </p:spTree>
    <p:extLst>
      <p:ext uri="{BB962C8B-B14F-4D97-AF65-F5344CB8AC3E}">
        <p14:creationId xmlns:p14="http://schemas.microsoft.com/office/powerpoint/2010/main" val="287266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WW Norton PowerPoint Template">
  <a:themeElements>
    <a:clrScheme name="W W Norton Template">
      <a:dk1>
        <a:srgbClr val="202020"/>
      </a:dk1>
      <a:lt1>
        <a:srgbClr val="F5F5F5"/>
      </a:lt1>
      <a:dk2>
        <a:srgbClr val="232323"/>
      </a:dk2>
      <a:lt2>
        <a:srgbClr val="E7E6E6"/>
      </a:lt2>
      <a:accent1>
        <a:srgbClr val="0096D5"/>
      </a:accent1>
      <a:accent2>
        <a:srgbClr val="ED7D31"/>
      </a:accent2>
      <a:accent3>
        <a:srgbClr val="A5A5A5"/>
      </a:accent3>
      <a:accent4>
        <a:srgbClr val="FFC000"/>
      </a:accent4>
      <a:accent5>
        <a:srgbClr val="4472C4"/>
      </a:accent5>
      <a:accent6>
        <a:srgbClr val="AD0011"/>
      </a:accent6>
      <a:hlink>
        <a:srgbClr val="0563C1"/>
      </a:hlink>
      <a:folHlink>
        <a:srgbClr val="954F7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9" id="{6CD263B2-6B1B-BA4F-BE2F-7A476DCA93DD}" vid="{C9A31083-7057-8245-8BA8-654C8FDD24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1120</Words>
  <Application>Microsoft Office PowerPoint</Application>
  <PresentationFormat>Widescreen</PresentationFormat>
  <Paragraphs>78</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Lato Extended</vt:lpstr>
      <vt:lpstr>WW Norton PowerPoint Template</vt:lpstr>
      <vt:lpstr>The Declaration of Independence: The Second Continental Congress</vt:lpstr>
      <vt:lpstr>Historical Context: Why rebel v England?</vt:lpstr>
      <vt:lpstr>Historical Context (cont’d)</vt:lpstr>
      <vt:lpstr>The Articles of Confederation</vt:lpstr>
      <vt:lpstr>The Second Founding: The Three-Fifths Compromise</vt:lpstr>
      <vt:lpstr>DISCUSS: Could U.S. slavery have been abolished in 1787?</vt:lpstr>
      <vt:lpstr>SEPARATION OF POWERS—CHECKS &amp; BALANCES—FEDERALISM </vt:lpstr>
      <vt:lpstr>SEPARATION OF POWERS—CHECKS &amp; BALANCES—FEDERALISM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Declaration of Independence: The Second Continental Congress</dc:title>
  <dc:creator>Maloney,Ted</dc:creator>
  <cp:lastModifiedBy>Maloney,Ted</cp:lastModifiedBy>
  <cp:revision>1</cp:revision>
  <dcterms:created xsi:type="dcterms:W3CDTF">2023-06-12T18:42:49Z</dcterms:created>
  <dcterms:modified xsi:type="dcterms:W3CDTF">2023-06-12T18:48:27Z</dcterms:modified>
</cp:coreProperties>
</file>