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06" r:id="rId2"/>
    <p:sldId id="261" r:id="rId3"/>
    <p:sldId id="366" r:id="rId4"/>
    <p:sldId id="372" r:id="rId5"/>
    <p:sldId id="371" r:id="rId6"/>
    <p:sldId id="386" r:id="rId7"/>
    <p:sldId id="375" r:id="rId8"/>
    <p:sldId id="262" r:id="rId9"/>
    <p:sldId id="370" r:id="rId10"/>
    <p:sldId id="376" r:id="rId11"/>
    <p:sldId id="362" r:id="rId12"/>
    <p:sldId id="363" r:id="rId13"/>
    <p:sldId id="295" r:id="rId14"/>
    <p:sldId id="361" r:id="rId15"/>
    <p:sldId id="296" r:id="rId16"/>
    <p:sldId id="297" r:id="rId17"/>
    <p:sldId id="300" r:id="rId18"/>
    <p:sldId id="369" r:id="rId19"/>
    <p:sldId id="301" r:id="rId20"/>
    <p:sldId id="298" r:id="rId21"/>
    <p:sldId id="29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30T19:04:49.9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1,'13'17,"16"30,-18-27,0-2,2 1,16 17,-20-29,0 0,0-1,0 0,1 0,0-1,0-1,12 4,12 7,38 21,-1 3,-3 2,117 94,-148-100,56 68,-8-7,11-8,184 132,-10-11,-193-141,-3 3,-3 3,73 98,62 72,-92-125,65 75,100 137,-158-190,-27-34,-26-31,-3 2,69 110,-83-111,2-2,91 96,-136-164,0 0,1-1,-1-1,1 0,1 0,-1 0,1-1,-1-1,18 5,21 9,-42-15,0 0,0 0,0-1,1 1,-1-1,0 0,12-1,-16 0,0 0,1 0,-1 0,0 0,0-1,0 1,1-1,-1 0,0 1,0-1,0 0,0 0,0 0,0-1,-1 1,1 0,0-1,0 1,-1-1,1 1,-1-1,0 0,1 0,1-3,3-11,-4 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30T19:06:35.97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30T19:06:41.39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30T19:06:42.6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30T19:06:43.19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30T19:06:44.6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30T19:05:08.94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28 0,'2'30,"-2"-16,0 1,-1 0,-1-1,0 1,-1-1,-7 22,7-25,0 1,1 0,0-1,1 1,1 0,1 17,12 73,-7-63,-3-22,29 178,-22-149,2-2,23 57,-28-84,140 357,-128-319,3-2,2 0,2-1,2-1,67 89,-10-36,6 6,94 148,32 59,-174-259,285 468,-166-263,-61-103,-38-66,4-4,125 133,-46-52,-141-165,0 0,-1 0,0 1,0-1,0 1,4 11,11 12,-16-27,-1 0,1-1,-1 1,0 0,0 0,-1 1,1-1,-1 0,1 0,-1 1,0-1,0 1,0-1,-1 1,0-1,1 5,-2-10,0-1,0 1,0 0,-1-1,1 1,-1 0,-3-4,1 0,-7-11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30T19:05:12.2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0,'0'0,"9"25,-5-16,0-1,0-1,1 1,1 0,-1-1,1 0,0-1,1 1,8 6,11 7,35 20,-45-30,38 21,1-3,1-1,1-4,90 25,249 40,-229-55,-118-22,3 1,0-3,56 3,-88-10,1 1,0 0,30 11,-12-4,0-8,-8-1,430 53,299 38,-251-53,-98-12,-401-26,602 89,-568-79,-26-5,1-1,-1-1,1-1,0 0,0-2,30 0,-49-1,0-1,0 1,1 0,-1 0,0-1,0 1,0 0,0-1,1 1,-1 0,0 0,0-1,0 1,0 0,0-1,0 1,0 0,0-1,0 1,0 0,0-1,0 1,0 0,0-1,0 1,0 0,0-1,0 1,0-1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30T19:05:14.56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1,'1'2,"0"0,1 0,-1-1,0 1,1 0,-1 0,1-1,2 3,1 1,13 16,2-1,-1-1,2 0,26 17,327 193,-296-190,2-3,2-3,88 21,252 45,-77-21,290 31,-48-12,-546-87,461 112,-287-60,217 96,-338-117,136 84,-221-119,1-1,-1 0,20 7,-28-12,0 1,0-1,0 1,-1-1,1 1,0-1,-1 1,1 0,0-1,-1 1,1 0,-1-1,1 1,-1 0,1 0,-1 0,1-1,-1 1,0 0,0 0,1 0,-1 0,0 0,0 0,0 0,0-1,0 1,0 0,0 1,0 0,0 18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30T19:05:17.1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41 0,'-3'2,"0"-1,0 1,1 0,-1 0,0 1,1-1,-5 5,2-1,4-4,-1 0,1 1,0-1,0 1,0-1,0 1,1 0,-1-1,1 1,-1 0,1 0,0-1,0 1,0 0,1 0,-1-1,0 1,3 4,-2 4,91 448,-29-176,-29-97,106 435,92-14,-94-267,-69-162,140 406,-180-472,-4 1,11 145,-13 231,-21-445,2-1,16 78,-18-112,0-4,-1-1,0 1,0 0,-1-1,1 1,-1 0,0 0,-1 5,-16-1,-3 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30T19:05:21.26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0,'0'22,"17"206,-1-23,-14-142,22 453,-8-295,-15 226,-5-346,4 1,14 102,-6-113,-5 0,-3 0,-5 0,-21 122,8-89,4 0,5 210,31 23,76 397,-92-723,-1 1,1 49,-6 128,-5-246,3 26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30T19:05:32.1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1671 1,'-45'97,"20"-45,-23 66,47-116,-1 0,1 0,-1 0,1 0,-1 0,0 0,0-1,0 1,0 0,0-1,-4 2,-26 13,23-12,1 1,-1 0,1 0,0 0,0 1,1 0,-1 1,2 0,-1 0,1 0,0 1,0 0,1 0,0 0,-6 14,-3 11,2 1,-15 63,26-94,-62 297,0 3,-7-45,-21 95,69-250,-12 154,22-124,-33 138,-52 125,-240 750,245-906,-37 118,127-352,0 0,-1 0,1-1,-8 11,-4 8,10-16,-1 0,0-1,-1 1,0-1,-12 10,10-9,0 1,0-1,-8 14,5-6,-20 24,3-6,23-26,4-7,1 0,0-1,0 1,0 0,-1 0,1-1,-1 1,1 0,0-1,-1 1,1 0,-1-1,1 1,-1-1,0 1,1-1,-1 1,1-1,-1 1,0-1,1 0,-1 1,0-1,0 0,1 0,-1 1,0-1,0 0,1 0,-1 0,0 0,0 0,0 0,1 0,-1 0,0 0,0-1,1 1,-1 0,0 0,0-1,1 1,-1 0,0-1,1 1,-2-1,1 0,-1 0,0 0,0 0,1 1,-1-1,0 1,0 0,0-1,1 1,-4 0,1-1,-17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30T19:05:49.15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6156 1,'0'0,"-7"27,6-25,1 1,-1-1,0 1,0-1,0 0,-1 1,1-1,-1 0,1 0,-1 0,1 0,-1 0,0 0,0-1,0 1,0 0,0-1,-5 2,-3 2,0-1,-1 0,-13 3,-9 3,-557 253,282-132,77-36,138-53,-76 34,-179 55,15-37,193-45,4-1,134-48,0 1,1-1,-1 0,0 1,0-1,1 0,-1 0,0 0,0 0,1-1,-1 1,0 0,1-1,-1 1,0-1,1 1,-1-1,0 0,1 0,-1 0,1 0,0 0,-1 0,1 0,0 0,-1-1,1 1,-1-3,-1 2,1-1,-1 0,0 1,0 0,0-1,-4-1,5 3,1 1,-1-1,0 1,0 0,0-1,0 1,0 0,1 0,-1 0,0 0,0 1,0-1,0 0,1 1,-1 0,0-1,0 1,1 0,-1 0,0 0,1 0,-1 0,1 0,-1 0,1 0,-2 2,1-1,0 0,-1-1,1 1,0-1,-1 1,0-1,1 0,-5 1,-46 0,53 0,0-1,-1 1,1 0,0 0,-1-1,0 1,1 0,-1-1,0 1,0-1,0 1,-1 1,0-2,0 1,1-1,-1 0,0 0,0 0,0 0,0 0,-1 0,1 0,0-1,0 1,0-1,-1 0,1 1,0-1,0 0,-5-1,-15 3,-45 16,1 4,-86 39,70-26,-185 81,84-34,88-42,-111 51,-117 44,45-20,229-92,-160 69,151-70,-102 25,-59-3,-57 13,204-38,-123 49,165-54,9-4,0-2,-33 10,52-17,1-1,0 1,-1-1,1 0,-1 1,1-1,0 0,-1 0,1 0,-1 0,1 0,0-1,-1 1,1 0,-1-1,1 1,0-1,0 1,-1-1,1 1,0-1,0 0,0 0,-1 0,1 0,0 1,0-2,0 1,1 0,-2-1,-7-7,7 8,1 0,-1 0,0 0,0 0,0 0,0 1,0-1,0 1,0 0,-1-1,1 1,0 0,0 0,0 1,0-1,-4 1,-16-1,9-29,12 28,0 0,0 0,0 0,0 0,0 0,0 0,0 0,-1 0,1 1,0-1,-1 0,1 1,0-1,-1 1,1-1,-1 1,1 0,0 0,-1-1,1 1,-1 0,-2 1,-43 4,16-1,-5-2,26 0,0-2,0 1,-10-2,15 0,3-1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30T19:06:05.3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3193 0,'0'0,"-13"16,-233 282,62-102,-97 107,141-118,11-14,-70 91,128-164,50-73,14-18,1 1,0-1,-7 13,2 19,-22 34,-3-2,-50 74,-206 292,207-302,-34 46,-100 147,145-210,44-73,-39 66,41-64,-53 68,10-16,-71 89,28-41,110-142,0 0,0 0,0 0,-9 8,11-12,0 0,-1 1,1-1,0 0,-1 0,1 0,-1 0,1-1,-1 1,0-1,1 1,-1-1,-4 0,2 1,0 0,1 0,-1 0,1 1,0 0,-1 0,1 0,0 1,0-1,0 1,1 0,-1 0,-3 3,-21 15,-24 11,-31 17,81-49,1 1,0-1,-1 1,1-1,-1 0,1 0,-1 1,1-1,0 0,-1-1,1 1,-1 0,1 0,-1 0,1-1,0 1,-1-1,1 1,0-1,-1 0,1 1,0-1,0 0,0 0,0 0,-1 0,1 0,1 0,-1 0,-1-2,-4-5,0 0,1-1,-7-13,2 2,8 17,0 0,1 1,-1-1,1 0,0 0,0 0,0 0,0 0,0 0,1-1,0 1,-1 0,1-6,2 3,-1-1,1 1,0-1,0 1,5-10,25-45,3 1,60-80,-87 129,70-88,159-154,-175 190,442-429,-485 471,-1-2,-2 0,27-48,0 0,-3 15,-18 28,20-37,-9 7,4-8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A75BA8-D283-4A9B-8DE6-E9467ADF7594}" type="datetimeFigureOut">
              <a:rPr lang="en-US" smtClean="0"/>
              <a:t>6/12/2023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255E16-62F1-452E-91E6-64C7437256D2}" type="slidenum">
              <a:rPr lang="en-US" smtClean="0"/>
              <a:t>‹#›</a:t>
            </a:fld>
            <a:endParaRPr lang="en-US"/>
          </a:p>
        </p:txBody>
      </p:sp>
    </p:spTree>
    <p:extLst>
      <p:ext uri="{BB962C8B-B14F-4D97-AF65-F5344CB8AC3E}">
        <p14:creationId xmlns:p14="http://schemas.microsoft.com/office/powerpoint/2010/main" val="45440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a:ea typeface="ＭＳ Ｐゴシック" pitchFamily="34" charset="-128"/>
              </a:rPr>
              <a:t>“Environmental racism” refers to the fact that many minority groups are more likely to live in areas affected by pollution, toxic waste and chemical sites.  The case of public water in Flint, Michigan is instructive: the residents are overwhelmingly poor and black.</a:t>
            </a:r>
            <a:r>
              <a:rPr lang="en-US" altLang="en-US" baseline="0" dirty="0">
                <a:ea typeface="ＭＳ Ｐゴシック" pitchFamily="34" charset="-128"/>
              </a:rPr>
              <a:t> </a:t>
            </a:r>
            <a:r>
              <a:rPr lang="en-US" altLang="en-US" dirty="0">
                <a:ea typeface="ＭＳ Ｐゴシック" pitchFamily="34" charset="-128"/>
              </a:rPr>
              <a:t>Despite the city’s residents reporting that their water was unsafe to drink, the local and state government ignored their complaints. As a result, some 6,000 to 12,000 residents had elevated blood levels and serious health issues due to the unsafe water.  </a:t>
            </a:r>
          </a:p>
          <a:p>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D6722-9B4D-4E29-B226-C325925A81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1115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20000"/>
              </a:spcBef>
            </a:pPr>
            <a:endParaRPr lang="en-US" altLang="ja-JP" sz="1200" dirty="0">
              <a:ea typeface="ＭＳ Ｐゴシック" pitchFamily="34" charset="-128"/>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D6722-9B4D-4E29-B226-C325925A81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58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mn-lt"/>
                <a:ea typeface="+mn-ea"/>
                <a:cs typeface="+mn-cs"/>
              </a:rPr>
              <a:t>Native Americans’ struggles to maintain the security of their cultural lands were at the forefront of controversy over the construction of the Dakota Access Pipeline. In 2016 and 2017, the Standing Rock Sioux tribe led protests against the oil pipeline and its proposed route, which threatened their ancestral lands and clean water supply.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D6722-9B4D-4E29-B226-C325925A81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9360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As the number of Latinos</a:t>
            </a:r>
            <a:r>
              <a:rPr lang="en-US" b="0" baseline="0" dirty="0"/>
              <a:t> in the U.S. increases, do you think they will wield more power in the future? Why?</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D6722-9B4D-4E29-B226-C325925A81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6049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a:ea typeface="ＭＳ Ｐゴシック" pitchFamily="34" charset="-128"/>
              </a:rPr>
              <a:t>While the view that men need to protect women, and that women need to take care of the home and family, is on the decline, elements of protectionism have guided the Supreme Court’s actions as recently as 1961.</a:t>
            </a:r>
          </a:p>
          <a:p>
            <a:endParaRPr lang="en-US" altLang="en-US" dirty="0">
              <a:ea typeface="ＭＳ Ｐゴシック" pitchFamily="34" charset="-128"/>
            </a:endParaRPr>
          </a:p>
          <a:p>
            <a:r>
              <a:rPr lang="en-US" altLang="en-US" dirty="0">
                <a:ea typeface="ＭＳ Ｐゴシック" pitchFamily="34" charset="-128"/>
              </a:rPr>
              <a:t>Justice</a:t>
            </a:r>
            <a:r>
              <a:rPr lang="en-US" altLang="en-US" baseline="0" dirty="0">
                <a:ea typeface="ＭＳ Ｐゴシック" pitchFamily="34" charset="-128"/>
              </a:rPr>
              <a:t> Joseph Bradley provided a clear example of protectionism when he said, “The civil law as well as nature itself has always recognized a wide difference in the respective spheres and destinies to man and woman. Man is, or should be, women’s protector and defender. The natural and proper timidity and delicacy which belongs to the female sex evidently unfits it for many of the occupations of civil life. The constitution of the family organization which is founded in the divine ordinance, as well as the nature of things, indicates the domestic sphere as that which properly belongs to the domains and functions of womanhood.”</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D6722-9B4D-4E29-B226-C325925A81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126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D6722-9B4D-4E29-B226-C325925A81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986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a:ea typeface="ＭＳ Ｐゴシック" pitchFamily="34" charset="-128"/>
              </a:rPr>
              <a:t>The riots that took place after police raided the Stonewall Inn in New York City galvanized the gay community and helped propel them into action.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D6722-9B4D-4E29-B226-C325925A81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1314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a:ea typeface="ＭＳ Ｐゴシック" pitchFamily="34" charset="-128"/>
              </a:rPr>
              <a:t>The first wave of Chinese immigrants came during the 1848 gold rush in California. Chinese workers played critical role in completing the transcontinental railroad, yet were victims of violence and discrimination. The Chinese Exclusion Act of 1882 specifically banned any immigrants from China, and sought to prevent any Chinese immigrants already in the United States from becoming citizens, though the Supreme Court granted automatic citizenship to any American-born children under the Fourteenth Amendment. </a:t>
            </a:r>
          </a:p>
          <a:p>
            <a:endParaRPr lang="en-US" altLang="en-US" dirty="0">
              <a:ea typeface="ＭＳ Ｐゴシック" pitchFamily="34" charset="-128"/>
            </a:endParaRPr>
          </a:p>
          <a:p>
            <a:r>
              <a:rPr lang="en-US" altLang="en-US" dirty="0">
                <a:ea typeface="ＭＳ Ｐゴシック" pitchFamily="34" charset="-128"/>
              </a:rPr>
              <a:t>The U.S. government has officially apologized to Japanese Americans after their internment in WWII, admitting that it was a “grave injustice” that was motivated by racial prejudice.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D6722-9B4D-4E29-B226-C325925A81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8783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During World War II, tens of thousands of Japanese Americans were forced to relocate to internment camps. Nearly two-thirds were American citizens, and most lost their homes and jobs.</a:t>
            </a:r>
            <a:endParaRPr lang="en-US" sz="1200" b="1" dirty="0">
              <a:ea typeface="ＭＳ Ｐゴシック" pitchFamily="34" charset="-128"/>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D6722-9B4D-4E29-B226-C325925A81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8878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0" y="1307617"/>
            <a:ext cx="5257800" cy="1376590"/>
          </a:xfrm>
        </p:spPr>
        <p:txBody>
          <a:bodyPr anchor="b">
            <a:normAutofit/>
          </a:bodyPr>
          <a:lstStyle>
            <a:lvl1pPr algn="l">
              <a:defRPr sz="3200" b="1" i="0" baseline="0">
                <a:ln>
                  <a:noFill/>
                </a:ln>
                <a:solidFill>
                  <a:srgbClr val="2E445C"/>
                </a:solidFill>
                <a:latin typeface="+mn-lt"/>
                <a:ea typeface="Source Sans Pro Semibold" charset="0"/>
                <a:cs typeface="Source Sans Pro Semibold" charset="0"/>
              </a:defRPr>
            </a:lvl1pPr>
          </a:lstStyle>
          <a:p>
            <a:r>
              <a:rPr lang="en-US" dirty="0"/>
              <a:t>Enter Book Title</a:t>
            </a:r>
          </a:p>
        </p:txBody>
      </p:sp>
      <p:sp>
        <p:nvSpPr>
          <p:cNvPr id="3" name="Subtitle 2"/>
          <p:cNvSpPr>
            <a:spLocks noGrp="1"/>
          </p:cNvSpPr>
          <p:nvPr>
            <p:ph type="subTitle" idx="1" hasCustomPrompt="1"/>
          </p:nvPr>
        </p:nvSpPr>
        <p:spPr>
          <a:xfrm>
            <a:off x="6096000" y="3208081"/>
            <a:ext cx="5257800" cy="969962"/>
          </a:xfrm>
        </p:spPr>
        <p:txBody>
          <a:bodyPr>
            <a:normAutofit/>
          </a:bodyPr>
          <a:lstStyle>
            <a:lvl1pPr marL="0" indent="0" algn="l">
              <a:buNone/>
              <a:defRPr sz="3200" b="1" i="0">
                <a:solidFill>
                  <a:srgbClr val="007B80"/>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Author Names</a:t>
            </a:r>
          </a:p>
        </p:txBody>
      </p:sp>
      <p:sp>
        <p:nvSpPr>
          <p:cNvPr id="14" name="Picture Placeholder 3"/>
          <p:cNvSpPr>
            <a:spLocks noGrp="1"/>
          </p:cNvSpPr>
          <p:nvPr>
            <p:ph type="pic" sz="quarter" idx="13" hasCustomPrompt="1"/>
          </p:nvPr>
        </p:nvSpPr>
        <p:spPr>
          <a:xfrm>
            <a:off x="0" y="0"/>
            <a:ext cx="5638800" cy="6858000"/>
          </a:xfrm>
        </p:spPr>
        <p:txBody>
          <a:bodyPr/>
          <a:lstStyle>
            <a:lvl1pPr>
              <a:defRPr/>
            </a:lvl1pPr>
          </a:lstStyle>
          <a:p>
            <a:r>
              <a:rPr lang="en-US"/>
              <a:t>Click the icon to add Book Art</a:t>
            </a:r>
          </a:p>
        </p:txBody>
      </p:sp>
      <p:cxnSp>
        <p:nvCxnSpPr>
          <p:cNvPr id="8" name="Straight Connector 7"/>
          <p:cNvCxnSpPr/>
          <p:nvPr userDrawn="1"/>
        </p:nvCxnSpPr>
        <p:spPr>
          <a:xfrm>
            <a:off x="6096000" y="2933092"/>
            <a:ext cx="5257800" cy="0"/>
          </a:xfrm>
          <a:prstGeom prst="line">
            <a:avLst/>
          </a:prstGeom>
          <a:ln>
            <a:solidFill>
              <a:srgbClr val="58697D"/>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8EF29A43-1E79-1F42-8C2E-A3D891699B56}"/>
              </a:ext>
            </a:extLst>
          </p:cNvPr>
          <p:cNvSpPr>
            <a:spLocks noGrp="1"/>
          </p:cNvSpPr>
          <p:nvPr>
            <p:ph type="dt" sz="half" idx="14"/>
          </p:nvPr>
        </p:nvSpPr>
        <p:spPr/>
        <p:txBody>
          <a:bodyPr/>
          <a:lstStyle>
            <a:lvl1pPr>
              <a:defRPr sz="1500">
                <a:solidFill>
                  <a:schemeClr val="tx1"/>
                </a:solidFill>
              </a:defRPr>
            </a:lvl1pPr>
          </a:lstStyle>
          <a:p>
            <a:fld id="{2EDA089A-53A7-3F43-88BD-596888B644C3}" type="datetimeFigureOut">
              <a:rPr lang="en-US" smtClean="0"/>
              <a:pPr/>
              <a:t>6/12/2023</a:t>
            </a:fld>
            <a:endParaRPr lang="en-US" dirty="0"/>
          </a:p>
        </p:txBody>
      </p:sp>
      <p:sp>
        <p:nvSpPr>
          <p:cNvPr id="5" name="Footer Placeholder 4">
            <a:extLst>
              <a:ext uri="{FF2B5EF4-FFF2-40B4-BE49-F238E27FC236}">
                <a16:creationId xmlns:a16="http://schemas.microsoft.com/office/drawing/2014/main" id="{343A52BE-BCFB-3346-858E-ADE541502D66}"/>
              </a:ext>
            </a:extLst>
          </p:cNvPr>
          <p:cNvSpPr>
            <a:spLocks noGrp="1"/>
          </p:cNvSpPr>
          <p:nvPr>
            <p:ph type="ftr" sz="quarter" idx="15"/>
          </p:nvPr>
        </p:nvSpPr>
        <p:spPr/>
        <p:txBody>
          <a:bodyPr/>
          <a:lstStyle>
            <a:lvl1pPr>
              <a:defRPr sz="15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5419AC99-D9B8-5B46-9E8F-D988CA82BB2F}"/>
              </a:ext>
            </a:extLst>
          </p:cNvPr>
          <p:cNvSpPr>
            <a:spLocks noGrp="1"/>
          </p:cNvSpPr>
          <p:nvPr>
            <p:ph type="sldNum" sz="quarter" idx="16"/>
          </p:nvPr>
        </p:nvSpPr>
        <p:spPr/>
        <p:txBody>
          <a:bodyPr/>
          <a:lstStyle>
            <a:lvl1pPr>
              <a:defRPr sz="1500">
                <a:solidFill>
                  <a:schemeClr val="tx1"/>
                </a:solidFill>
              </a:defRPr>
            </a:lvl1pPr>
          </a:lstStyle>
          <a:p>
            <a:fld id="{8B4A9805-B67D-5D4A-85DC-C8E27BA9210B}" type="slidenum">
              <a:rPr lang="en-US" smtClean="0"/>
              <a:pPr/>
              <a:t>‹#›</a:t>
            </a:fld>
            <a:endParaRPr lang="en-US" dirty="0"/>
          </a:p>
        </p:txBody>
      </p:sp>
      <p:pic>
        <p:nvPicPr>
          <p:cNvPr id="9" name="Picture 8" descr="A tree with a mountain in the background&#10;&#10;Description generated with high confidence">
            <a:extLst>
              <a:ext uri="{FF2B5EF4-FFF2-40B4-BE49-F238E27FC236}">
                <a16:creationId xmlns:a16="http://schemas.microsoft.com/office/drawing/2014/main" id="{EE68990E-76A4-CE41-B554-5AC9C4F94F75}"/>
              </a:ext>
            </a:extLst>
          </p:cNvPr>
          <p:cNvPicPr>
            <a:picLocks noChangeAspect="1"/>
          </p:cNvPicPr>
          <p:nvPr userDrawn="1"/>
        </p:nvPicPr>
        <p:blipFill>
          <a:blip r:embed="rId2" cstate="screen"/>
          <a:stretch>
            <a:fillRect/>
          </a:stretch>
        </p:blipFill>
        <p:spPr>
          <a:xfrm>
            <a:off x="11049640" y="244935"/>
            <a:ext cx="914300" cy="292110"/>
          </a:xfrm>
          <a:prstGeom prst="rect">
            <a:avLst/>
          </a:prstGeom>
        </p:spPr>
      </p:pic>
    </p:spTree>
    <p:extLst>
      <p:ext uri="{BB962C8B-B14F-4D97-AF65-F5344CB8AC3E}">
        <p14:creationId xmlns:p14="http://schemas.microsoft.com/office/powerpoint/2010/main" val="1342210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cessible Inline Equations">
    <p:bg>
      <p:bgPr>
        <a:solidFill>
          <a:srgbClr val="FFFFFF"/>
        </a:soli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838200" y="660633"/>
            <a:ext cx="10515600" cy="624689"/>
          </a:xfrm>
        </p:spPr>
        <p:txBody>
          <a:bodyPr>
            <a:normAutofit/>
          </a:bodyPr>
          <a:lstStyle>
            <a:lvl1pPr>
              <a:defRPr sz="3200">
                <a:solidFill>
                  <a:srgbClr val="007B80"/>
                </a:solidFill>
              </a:defRPr>
            </a:lvl1pPr>
          </a:lstStyle>
          <a:p>
            <a:r>
              <a:rPr lang="en-US"/>
              <a:t>Click to edit Master title style</a:t>
            </a:r>
          </a:p>
        </p:txBody>
      </p:sp>
      <p:sp>
        <p:nvSpPr>
          <p:cNvPr id="19" name="Content Placeholder 1">
            <a:extLst>
              <a:ext uri="{FF2B5EF4-FFF2-40B4-BE49-F238E27FC236}">
                <a16:creationId xmlns:a16="http://schemas.microsoft.com/office/drawing/2014/main" id="{02396F16-A1A2-3D48-A658-9450CA7994B6}"/>
              </a:ext>
            </a:extLst>
          </p:cNvPr>
          <p:cNvSpPr>
            <a:spLocks noGrp="1"/>
          </p:cNvSpPr>
          <p:nvPr>
            <p:ph sz="quarter" idx="18" hasCustomPrompt="1"/>
          </p:nvPr>
        </p:nvSpPr>
        <p:spPr>
          <a:xfrm>
            <a:off x="838199" y="1455738"/>
            <a:ext cx="10525125" cy="599204"/>
          </a:xfrm>
        </p:spPr>
        <p:txBody>
          <a:bodyPr>
            <a:normAutofit/>
          </a:bodyPr>
          <a:lstStyle>
            <a:lvl1pPr>
              <a:defRPr sz="2400"/>
            </a:lvl1pPr>
            <a:lvl2pPr marL="457200" indent="0">
              <a:buNone/>
              <a:defRPr/>
            </a:lvl2pPr>
          </a:lstStyle>
          <a:p>
            <a:pPr lvl="0"/>
            <a:r>
              <a:rPr lang="en-US" sz="2400" dirty="0"/>
              <a:t>This is the first placeholder. I will create an equation here: </a:t>
            </a:r>
            <a:endParaRPr lang="en-US" dirty="0"/>
          </a:p>
        </p:txBody>
      </p:sp>
      <p:sp>
        <p:nvSpPr>
          <p:cNvPr id="22" name="Content Placeholder 2">
            <a:extLst>
              <a:ext uri="{FF2B5EF4-FFF2-40B4-BE49-F238E27FC236}">
                <a16:creationId xmlns:a16="http://schemas.microsoft.com/office/drawing/2014/main" id="{230DF612-BCBF-B44D-9FA4-F317AB91893F}"/>
              </a:ext>
            </a:extLst>
          </p:cNvPr>
          <p:cNvSpPr>
            <a:spLocks noGrp="1"/>
          </p:cNvSpPr>
          <p:nvPr>
            <p:ph sz="quarter" idx="17" hasCustomPrompt="1"/>
          </p:nvPr>
        </p:nvSpPr>
        <p:spPr>
          <a:xfrm>
            <a:off x="838199" y="2703513"/>
            <a:ext cx="10525125" cy="984250"/>
          </a:xfrm>
        </p:spPr>
        <p:txBody>
          <a:bodyPr/>
          <a:lstStyle>
            <a:lvl1pPr>
              <a:defRPr sz="2400"/>
            </a:lvl1pPr>
            <a:lvl3pPr marL="914400" indent="0">
              <a:buNone/>
              <a:defRPr/>
            </a:lvl3pPr>
            <a:lvl4pPr marL="1371600" indent="0">
              <a:buNone/>
              <a:defRPr/>
            </a:lvl4pPr>
            <a:lvl5pPr marL="1828800" indent="0">
              <a:buNone/>
              <a:defRPr/>
            </a:lvl5pPr>
          </a:lstStyle>
          <a:p>
            <a:pPr lvl="0"/>
            <a:r>
              <a:rPr lang="en-US" dirty="0"/>
              <a:t>This placeholder follows the equation. Equations must be displayed separately from text. Placeholder can be sized and repositioned to appear inline/close to equation.</a:t>
            </a:r>
          </a:p>
        </p:txBody>
      </p:sp>
      <p:sp>
        <p:nvSpPr>
          <p:cNvPr id="24" name="Content Placeholder 3">
            <a:extLst>
              <a:ext uri="{FF2B5EF4-FFF2-40B4-BE49-F238E27FC236}">
                <a16:creationId xmlns:a16="http://schemas.microsoft.com/office/drawing/2014/main" id="{9EC10924-71DE-FB49-89FF-EE6CCB140107}"/>
              </a:ext>
            </a:extLst>
          </p:cNvPr>
          <p:cNvSpPr>
            <a:spLocks noGrp="1"/>
          </p:cNvSpPr>
          <p:nvPr>
            <p:ph sz="quarter" idx="19" hasCustomPrompt="1"/>
          </p:nvPr>
        </p:nvSpPr>
        <p:spPr>
          <a:xfrm>
            <a:off x="813898" y="4243189"/>
            <a:ext cx="10539902" cy="1135056"/>
          </a:xfrm>
        </p:spPr>
        <p:txBody>
          <a:bodyPr>
            <a:normAutofit/>
          </a:bodyPr>
          <a:lstStyle>
            <a:lvl1pPr>
              <a:defRPr sz="2400"/>
            </a:lvl1pPr>
            <a:lvl2pPr marL="457200" indent="0">
              <a:buNone/>
              <a:defRPr/>
            </a:lvl2pPr>
          </a:lstStyle>
          <a:p>
            <a:pPr lvl="0"/>
            <a:r>
              <a:rPr lang="en-US" sz="2400" dirty="0"/>
              <a:t>This is another text placeholder. If additional placeholders must be created, enter the Slide Master and click “Insert Placeholder” within the Ribbon. DO NOT add text boxes. Check the Reading Order in the Selection Pane.</a:t>
            </a:r>
            <a:endParaRPr lang="en-US" dirty="0"/>
          </a:p>
        </p:txBody>
      </p:sp>
      <p:cxnSp>
        <p:nvCxnSpPr>
          <p:cNvPr id="6" name="Straight Connector 5"/>
          <p:cNvCxnSpPr/>
          <p:nvPr userDrawn="1"/>
        </p:nvCxnSpPr>
        <p:spPr>
          <a:xfrm flipV="1">
            <a:off x="914401" y="1257300"/>
            <a:ext cx="10387519" cy="25150"/>
          </a:xfrm>
          <a:prstGeom prst="line">
            <a:avLst/>
          </a:prstGeom>
          <a:ln>
            <a:solidFill>
              <a:srgbClr val="58697D"/>
            </a:solidFill>
          </a:ln>
        </p:spPr>
        <p:style>
          <a:lnRef idx="1">
            <a:schemeClr val="accent1"/>
          </a:lnRef>
          <a:fillRef idx="0">
            <a:schemeClr val="accent1"/>
          </a:fillRef>
          <a:effectRef idx="0">
            <a:schemeClr val="accent1"/>
          </a:effectRef>
          <a:fontRef idx="minor">
            <a:schemeClr val="tx1"/>
          </a:fontRef>
        </p:style>
      </p:cxnSp>
      <p:sp>
        <p:nvSpPr>
          <p:cNvPr id="7" name="Date Placeholder 2"/>
          <p:cNvSpPr>
            <a:spLocks noGrp="1"/>
          </p:cNvSpPr>
          <p:nvPr>
            <p:ph type="dt" sz="half" idx="10"/>
          </p:nvPr>
        </p:nvSpPr>
        <p:spPr>
          <a:xfrm>
            <a:off x="838200" y="6356350"/>
            <a:ext cx="2743200" cy="365125"/>
          </a:xfrm>
        </p:spPr>
        <p:txBody>
          <a:bodyPr/>
          <a:lstStyle>
            <a:lvl1pPr>
              <a:defRPr>
                <a:solidFill>
                  <a:schemeClr val="tx1"/>
                </a:solidFill>
              </a:defRPr>
            </a:lvl1pPr>
          </a:lstStyle>
          <a:p>
            <a:fld id="{2EDA089A-53A7-3F43-88BD-596888B644C3}" type="datetimeFigureOut">
              <a:rPr lang="en-US" smtClean="0"/>
              <a:pPr/>
              <a:t>6/12/2023</a:t>
            </a:fld>
            <a:endParaRPr lang="en-US" dirty="0"/>
          </a:p>
        </p:txBody>
      </p:sp>
      <p:sp>
        <p:nvSpPr>
          <p:cNvPr id="8" name="Footer Placeholder 3"/>
          <p:cNvSpPr>
            <a:spLocks noGrp="1"/>
          </p:cNvSpPr>
          <p:nvPr>
            <p:ph type="ftr" sz="quarter" idx="11"/>
          </p:nvPr>
        </p:nvSpPr>
        <p:spPr>
          <a:xfrm>
            <a:off x="4038600" y="6356350"/>
            <a:ext cx="4114800" cy="365125"/>
          </a:xfrm>
        </p:spPr>
        <p:txBody>
          <a:bodyPr/>
          <a:lstStyle>
            <a:lvl1pPr>
              <a:defRPr sz="1500">
                <a:solidFill>
                  <a:schemeClr val="tx1"/>
                </a:solidFill>
              </a:defRPr>
            </a:lvl1pPr>
          </a:lstStyle>
          <a:p>
            <a:endParaRPr lang="en-US" dirty="0"/>
          </a:p>
        </p:txBody>
      </p:sp>
      <p:sp>
        <p:nvSpPr>
          <p:cNvPr id="9" name="Slide Number Placeholder 4"/>
          <p:cNvSpPr>
            <a:spLocks noGrp="1"/>
          </p:cNvSpPr>
          <p:nvPr>
            <p:ph type="sldNum" sz="quarter" idx="12"/>
          </p:nvPr>
        </p:nvSpPr>
        <p:spPr>
          <a:xfrm>
            <a:off x="8610600" y="6356350"/>
            <a:ext cx="2743200" cy="365125"/>
          </a:xfrm>
        </p:spPr>
        <p:txBody>
          <a:bodyPr/>
          <a:lstStyle>
            <a:lvl1pPr>
              <a:defRPr sz="1500">
                <a:solidFill>
                  <a:schemeClr val="tx1"/>
                </a:solidFill>
              </a:defRPr>
            </a:lvl1pPr>
          </a:lstStyle>
          <a:p>
            <a:fld id="{8B4A9805-B67D-5D4A-85DC-C8E27BA9210B}" type="slidenum">
              <a:rPr lang="en-US" smtClean="0"/>
              <a:pPr/>
              <a:t>‹#›</a:t>
            </a:fld>
            <a:endParaRPr lang="en-US" dirty="0"/>
          </a:p>
        </p:txBody>
      </p:sp>
    </p:spTree>
    <p:extLst>
      <p:ext uri="{BB962C8B-B14F-4D97-AF65-F5344CB8AC3E}">
        <p14:creationId xmlns:p14="http://schemas.microsoft.com/office/powerpoint/2010/main" val="469004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losing Credits">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a:solidFill>
                  <a:srgbClr val="007B80"/>
                </a:solidFill>
              </a:defRPr>
            </a:lvl1pPr>
          </a:lstStyle>
          <a:p>
            <a:r>
              <a:rPr lang="en-US" dirty="0"/>
              <a:t>Click to Add Title</a:t>
            </a:r>
          </a:p>
        </p:txBody>
      </p:sp>
      <p:sp>
        <p:nvSpPr>
          <p:cNvPr id="3" name="Content Placeholder 2"/>
          <p:cNvSpPr>
            <a:spLocks noGrp="1"/>
          </p:cNvSpPr>
          <p:nvPr>
            <p:ph idx="1"/>
          </p:nvPr>
        </p:nvSpPr>
        <p:spPr>
          <a:xfrm>
            <a:off x="838200" y="1456791"/>
            <a:ext cx="8552234" cy="4755473"/>
          </a:xfrm>
        </p:spPr>
        <p:txBody>
          <a:bodyPr/>
          <a:lstStyle>
            <a:lvl1pPr marL="0" indent="0">
              <a:buNone/>
              <a:defRPr sz="2400" b="0" i="0">
                <a:latin typeface="+mj-lt"/>
                <a:ea typeface="Cambria" charset="0"/>
                <a:cs typeface="Cambria" charset="0"/>
              </a:defRPr>
            </a:lvl1pPr>
            <a:lvl2pPr marL="571500" indent="-227013">
              <a:tabLst/>
              <a:defRPr b="0" i="0">
                <a:latin typeface="+mj-lt"/>
                <a:ea typeface="Calibri" charset="0"/>
                <a:cs typeface="Calibri" charset="0"/>
              </a:defRPr>
            </a:lvl2pPr>
            <a:lvl3pPr marL="1030288" indent="-225425">
              <a:tabLst/>
              <a:defRPr b="0">
                <a:latin typeface="+mj-lt"/>
              </a:defRPr>
            </a:lvl3pPr>
            <a:lvl4pPr marL="1490663" indent="-233363">
              <a:tabLst/>
              <a:defRPr b="0">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5" name="Straight Connector 4"/>
          <p:cNvCxnSpPr/>
          <p:nvPr userDrawn="1"/>
        </p:nvCxnSpPr>
        <p:spPr>
          <a:xfrm flipV="1">
            <a:off x="914401" y="1257300"/>
            <a:ext cx="10387519" cy="25150"/>
          </a:xfrm>
          <a:prstGeom prst="line">
            <a:avLst/>
          </a:prstGeom>
          <a:ln>
            <a:solidFill>
              <a:srgbClr val="58697D"/>
            </a:solidFill>
          </a:ln>
        </p:spPr>
        <p:style>
          <a:lnRef idx="1">
            <a:schemeClr val="accent1"/>
          </a:lnRef>
          <a:fillRef idx="0">
            <a:schemeClr val="accent1"/>
          </a:fillRef>
          <a:effectRef idx="0">
            <a:schemeClr val="accent1"/>
          </a:effectRef>
          <a:fontRef idx="minor">
            <a:schemeClr val="tx1"/>
          </a:fontRef>
        </p:style>
      </p:cxnSp>
      <p:sp>
        <p:nvSpPr>
          <p:cNvPr id="6" name="Date Placeholder 2"/>
          <p:cNvSpPr>
            <a:spLocks noGrp="1"/>
          </p:cNvSpPr>
          <p:nvPr>
            <p:ph type="dt" sz="half" idx="10"/>
          </p:nvPr>
        </p:nvSpPr>
        <p:spPr>
          <a:xfrm>
            <a:off x="838200" y="6356350"/>
            <a:ext cx="2743200" cy="365125"/>
          </a:xfrm>
        </p:spPr>
        <p:txBody>
          <a:bodyPr/>
          <a:lstStyle>
            <a:lvl1pPr>
              <a:defRPr sz="1500">
                <a:solidFill>
                  <a:schemeClr val="tx1"/>
                </a:solidFill>
                <a:latin typeface="Calibri" panose="020F0502020204030204" pitchFamily="34" charset="0"/>
                <a:cs typeface="Calibri" panose="020F0502020204030204" pitchFamily="34" charset="0"/>
              </a:defRPr>
            </a:lvl1pPr>
          </a:lstStyle>
          <a:p>
            <a:fld id="{2EDA089A-53A7-3F43-88BD-596888B644C3}" type="datetimeFigureOut">
              <a:rPr lang="en-US" smtClean="0"/>
              <a:pPr/>
              <a:t>6/12/2023</a:t>
            </a:fld>
            <a:endParaRPr lang="en-US" dirty="0"/>
          </a:p>
        </p:txBody>
      </p:sp>
      <p:sp>
        <p:nvSpPr>
          <p:cNvPr id="7" name="Footer Placeholder 3"/>
          <p:cNvSpPr>
            <a:spLocks noGrp="1"/>
          </p:cNvSpPr>
          <p:nvPr>
            <p:ph type="ftr" sz="quarter" idx="11"/>
          </p:nvPr>
        </p:nvSpPr>
        <p:spPr>
          <a:xfrm>
            <a:off x="4038600" y="6356350"/>
            <a:ext cx="4114800" cy="365125"/>
          </a:xfrm>
        </p:spPr>
        <p:txBody>
          <a:bodyPr/>
          <a:lstStyle>
            <a:lvl1pPr>
              <a:defRPr sz="1500">
                <a:solidFill>
                  <a:schemeClr val="tx1"/>
                </a:solidFill>
                <a:latin typeface="Calibri" panose="020F0502020204030204" pitchFamily="34" charset="0"/>
                <a:cs typeface="Calibri" panose="020F0502020204030204" pitchFamily="34" charset="0"/>
              </a:defRPr>
            </a:lvl1pPr>
          </a:lstStyle>
          <a:p>
            <a:endParaRPr lang="en-US" dirty="0"/>
          </a:p>
        </p:txBody>
      </p:sp>
      <p:sp>
        <p:nvSpPr>
          <p:cNvPr id="8" name="Slide Number Placeholder 4"/>
          <p:cNvSpPr>
            <a:spLocks noGrp="1"/>
          </p:cNvSpPr>
          <p:nvPr>
            <p:ph type="sldNum" sz="quarter" idx="12"/>
          </p:nvPr>
        </p:nvSpPr>
        <p:spPr>
          <a:xfrm>
            <a:off x="8610600" y="6356350"/>
            <a:ext cx="2743200" cy="365125"/>
          </a:xfrm>
        </p:spPr>
        <p:txBody>
          <a:bodyPr/>
          <a:lstStyle>
            <a:lvl1pPr>
              <a:defRPr sz="1500">
                <a:solidFill>
                  <a:schemeClr val="tx1"/>
                </a:solidFill>
              </a:defRPr>
            </a:lvl1pPr>
          </a:lstStyle>
          <a:p>
            <a:fld id="{8B4A9805-B67D-5D4A-85DC-C8E27BA9210B}" type="slidenum">
              <a:rPr lang="en-US" smtClean="0"/>
              <a:pPr/>
              <a:t>‹#›</a:t>
            </a:fld>
            <a:endParaRPr lang="en-US" dirty="0"/>
          </a:p>
        </p:txBody>
      </p:sp>
      <p:pic>
        <p:nvPicPr>
          <p:cNvPr id="9" name="Picture 8" descr="A tree with a mountain in the background&#10;&#10;Description generated with high confidence">
            <a:extLst>
              <a:ext uri="{FF2B5EF4-FFF2-40B4-BE49-F238E27FC236}">
                <a16:creationId xmlns:a16="http://schemas.microsoft.com/office/drawing/2014/main" id="{CFCF0B1C-4B3C-F344-8A99-16E67138CD67}"/>
              </a:ext>
            </a:extLst>
          </p:cNvPr>
          <p:cNvPicPr>
            <a:picLocks noChangeAspect="1"/>
          </p:cNvPicPr>
          <p:nvPr userDrawn="1"/>
        </p:nvPicPr>
        <p:blipFill>
          <a:blip r:embed="rId2" cstate="screen"/>
          <a:stretch>
            <a:fillRect/>
          </a:stretch>
        </p:blipFill>
        <p:spPr>
          <a:xfrm>
            <a:off x="11049640" y="244935"/>
            <a:ext cx="914300" cy="292110"/>
          </a:xfrm>
          <a:prstGeom prst="rect">
            <a:avLst/>
          </a:prstGeom>
        </p:spPr>
      </p:pic>
    </p:spTree>
    <p:extLst>
      <p:ext uri="{BB962C8B-B14F-4D97-AF65-F5344CB8AC3E}">
        <p14:creationId xmlns:p14="http://schemas.microsoft.com/office/powerpoint/2010/main" val="1501023413"/>
      </p:ext>
    </p:extLst>
  </p:cSld>
  <p:clrMapOvr>
    <a:masterClrMapping/>
  </p:clrMapOvr>
  <p:extLst>
    <p:ext uri="{DCECCB84-F9BA-43D5-87BE-67443E8EF086}">
      <p15:sldGuideLst xmlns:p15="http://schemas.microsoft.com/office/powerpoint/2012/main">
        <p15:guide id="1" orient="horz" pos="792">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0"/>
            <a:ext cx="10972800" cy="1105818"/>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09600" y="1484785"/>
            <a:ext cx="5391149" cy="4641379"/>
          </a:xfrm>
        </p:spPr>
        <p:txBody>
          <a:bodyPr/>
          <a:lstStyle>
            <a:lvl1pPr>
              <a:buClrTx/>
              <a:defRPr sz="2400"/>
            </a:lvl1pPr>
            <a:lvl2pPr>
              <a:buClrTx/>
              <a:defRPr sz="2200"/>
            </a:lvl2pPr>
            <a:lvl3pPr>
              <a:buClrTx/>
              <a:buFont typeface="Arial" pitchFamily="34" charset="0"/>
              <a:buChar char="•"/>
              <a:defRPr sz="2000"/>
            </a:lvl3pPr>
            <a:lvl4pPr>
              <a:buClrTx/>
              <a:defRPr sz="1800"/>
            </a:lvl4pPr>
            <a:lvl5pPr>
              <a:buClrTx/>
              <a:defRPr sz="1600"/>
            </a:lvl5pPr>
            <a:lvl6pPr>
              <a:buClrTx/>
              <a:defRPr sz="1400"/>
            </a:lvl6pPr>
            <a:lvl7pPr>
              <a:buClrTx/>
              <a:defRPr sz="1400"/>
            </a:lvl7pPr>
            <a:lvl8pPr>
              <a:buClrTx/>
              <a:defRPr sz="1400"/>
            </a:lvl8pPr>
            <a:lvl9pPr>
              <a:buClrTx/>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0" y="112474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6381752" y="1500189"/>
            <a:ext cx="5524499" cy="4643437"/>
          </a:xfrm>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4491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0"/>
            <a:ext cx="10972800" cy="1105818"/>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09600" y="1484785"/>
            <a:ext cx="5391149" cy="4641379"/>
          </a:xfrm>
        </p:spPr>
        <p:txBody>
          <a:bodyPr/>
          <a:lstStyle>
            <a:lvl1pPr>
              <a:buClrTx/>
              <a:defRPr sz="2400"/>
            </a:lvl1pPr>
            <a:lvl2pPr>
              <a:buClrTx/>
              <a:defRPr sz="2200"/>
            </a:lvl2pPr>
            <a:lvl3pPr>
              <a:buClrTx/>
              <a:buFont typeface="Arial" pitchFamily="34" charset="0"/>
              <a:buChar char="•"/>
              <a:defRPr sz="2000"/>
            </a:lvl3pPr>
            <a:lvl4pPr>
              <a:buClrTx/>
              <a:defRPr sz="1800"/>
            </a:lvl4pPr>
            <a:lvl5pPr>
              <a:buClrTx/>
              <a:defRPr sz="1600"/>
            </a:lvl5pPr>
            <a:lvl6pPr>
              <a:buClrTx/>
              <a:defRPr sz="1400"/>
            </a:lvl6pPr>
            <a:lvl7pPr>
              <a:buClrTx/>
              <a:defRPr sz="1400"/>
            </a:lvl7pPr>
            <a:lvl8pPr>
              <a:buClrTx/>
              <a:defRPr sz="1400"/>
            </a:lvl8pPr>
            <a:lvl9pPr>
              <a:buClrTx/>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0" y="112474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6381752" y="1500189"/>
            <a:ext cx="5524499" cy="4643437"/>
          </a:xfrm>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1392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0"/>
            <a:ext cx="10972800" cy="1105818"/>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09600" y="1484785"/>
            <a:ext cx="5391149" cy="4641379"/>
          </a:xfrm>
        </p:spPr>
        <p:txBody>
          <a:bodyPr/>
          <a:lstStyle>
            <a:lvl1pPr>
              <a:buClrTx/>
              <a:defRPr sz="2400"/>
            </a:lvl1pPr>
            <a:lvl2pPr>
              <a:buClrTx/>
              <a:defRPr sz="2200"/>
            </a:lvl2pPr>
            <a:lvl3pPr>
              <a:buClrTx/>
              <a:buFont typeface="Arial" pitchFamily="34" charset="0"/>
              <a:buChar char="•"/>
              <a:defRPr sz="2000"/>
            </a:lvl3pPr>
            <a:lvl4pPr>
              <a:buClrTx/>
              <a:defRPr sz="1800"/>
            </a:lvl4pPr>
            <a:lvl5pPr>
              <a:buClrTx/>
              <a:defRPr sz="1600"/>
            </a:lvl5pPr>
            <a:lvl6pPr>
              <a:buClrTx/>
              <a:defRPr sz="1400"/>
            </a:lvl6pPr>
            <a:lvl7pPr>
              <a:buClrTx/>
              <a:defRPr sz="1400"/>
            </a:lvl7pPr>
            <a:lvl8pPr>
              <a:buClrTx/>
              <a:defRPr sz="1400"/>
            </a:lvl8pPr>
            <a:lvl9pPr>
              <a:buClrTx/>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0" y="112474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6381752" y="1500189"/>
            <a:ext cx="5524499" cy="4643437"/>
          </a:xfrm>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6613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0"/>
            <a:ext cx="10972800" cy="1105818"/>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09600" y="1484785"/>
            <a:ext cx="5391149" cy="4641379"/>
          </a:xfrm>
        </p:spPr>
        <p:txBody>
          <a:bodyPr/>
          <a:lstStyle>
            <a:lvl1pPr>
              <a:buClrTx/>
              <a:defRPr sz="2400"/>
            </a:lvl1pPr>
            <a:lvl2pPr>
              <a:buClrTx/>
              <a:defRPr sz="2200"/>
            </a:lvl2pPr>
            <a:lvl3pPr>
              <a:buClrTx/>
              <a:buFont typeface="Arial" pitchFamily="34" charset="0"/>
              <a:buChar char="•"/>
              <a:defRPr sz="2000"/>
            </a:lvl3pPr>
            <a:lvl4pPr>
              <a:buClrTx/>
              <a:defRPr sz="1800"/>
            </a:lvl4pPr>
            <a:lvl5pPr>
              <a:buClrTx/>
              <a:defRPr sz="1600"/>
            </a:lvl5pPr>
            <a:lvl6pPr>
              <a:buClrTx/>
              <a:defRPr sz="1400"/>
            </a:lvl6pPr>
            <a:lvl7pPr>
              <a:buClrTx/>
              <a:defRPr sz="1400"/>
            </a:lvl7pPr>
            <a:lvl8pPr>
              <a:buClrTx/>
              <a:defRPr sz="1400"/>
            </a:lvl8pPr>
            <a:lvl9pPr>
              <a:buClrTx/>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0" y="112474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6381752" y="1500189"/>
            <a:ext cx="5524499" cy="4643437"/>
          </a:xfrm>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5092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0"/>
            <a:ext cx="10972800" cy="1105818"/>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09600" y="1484785"/>
            <a:ext cx="5391149" cy="4641379"/>
          </a:xfrm>
        </p:spPr>
        <p:txBody>
          <a:bodyPr/>
          <a:lstStyle>
            <a:lvl1pPr>
              <a:buClrTx/>
              <a:defRPr sz="2400"/>
            </a:lvl1pPr>
            <a:lvl2pPr>
              <a:buClrTx/>
              <a:defRPr sz="2200"/>
            </a:lvl2pPr>
            <a:lvl3pPr>
              <a:buClrTx/>
              <a:buFont typeface="Arial" pitchFamily="34" charset="0"/>
              <a:buChar char="•"/>
              <a:defRPr sz="2000"/>
            </a:lvl3pPr>
            <a:lvl4pPr>
              <a:buClrTx/>
              <a:defRPr sz="1800"/>
            </a:lvl4pPr>
            <a:lvl5pPr>
              <a:buClrTx/>
              <a:defRPr sz="1600"/>
            </a:lvl5pPr>
            <a:lvl6pPr>
              <a:buClrTx/>
              <a:defRPr sz="1400"/>
            </a:lvl6pPr>
            <a:lvl7pPr>
              <a:buClrTx/>
              <a:defRPr sz="1400"/>
            </a:lvl7pPr>
            <a:lvl8pPr>
              <a:buClrTx/>
              <a:defRPr sz="1400"/>
            </a:lvl8pPr>
            <a:lvl9pPr>
              <a:buClrTx/>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0" y="112474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6381752" y="1500189"/>
            <a:ext cx="5524499" cy="4643437"/>
          </a:xfrm>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053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0"/>
            <a:ext cx="10972800" cy="1105818"/>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09600" y="1484785"/>
            <a:ext cx="5391149" cy="4641379"/>
          </a:xfrm>
        </p:spPr>
        <p:txBody>
          <a:bodyPr/>
          <a:lstStyle>
            <a:lvl1pPr>
              <a:buClrTx/>
              <a:defRPr sz="2400"/>
            </a:lvl1pPr>
            <a:lvl2pPr>
              <a:buClrTx/>
              <a:defRPr sz="2200"/>
            </a:lvl2pPr>
            <a:lvl3pPr>
              <a:buClrTx/>
              <a:buFont typeface="Arial" pitchFamily="34" charset="0"/>
              <a:buChar char="•"/>
              <a:defRPr sz="2000"/>
            </a:lvl3pPr>
            <a:lvl4pPr>
              <a:buClrTx/>
              <a:defRPr sz="1800"/>
            </a:lvl4pPr>
            <a:lvl5pPr>
              <a:buClrTx/>
              <a:defRPr sz="1600"/>
            </a:lvl5pPr>
            <a:lvl6pPr>
              <a:buClrTx/>
              <a:defRPr sz="1400"/>
            </a:lvl6pPr>
            <a:lvl7pPr>
              <a:buClrTx/>
              <a:defRPr sz="1400"/>
            </a:lvl7pPr>
            <a:lvl8pPr>
              <a:buClrTx/>
              <a:defRPr sz="1400"/>
            </a:lvl8pPr>
            <a:lvl9pPr>
              <a:buClrTx/>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0" y="112474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6381752" y="1500189"/>
            <a:ext cx="5524499" cy="4643437"/>
          </a:xfrm>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1235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0"/>
            <a:ext cx="10972800" cy="1105818"/>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09600" y="1484785"/>
            <a:ext cx="5391149" cy="4641379"/>
          </a:xfrm>
        </p:spPr>
        <p:txBody>
          <a:bodyPr/>
          <a:lstStyle>
            <a:lvl1pPr>
              <a:buClrTx/>
              <a:defRPr sz="2400"/>
            </a:lvl1pPr>
            <a:lvl2pPr>
              <a:buClrTx/>
              <a:defRPr sz="2200"/>
            </a:lvl2pPr>
            <a:lvl3pPr>
              <a:buClrTx/>
              <a:buFont typeface="Arial" pitchFamily="34" charset="0"/>
              <a:buChar char="•"/>
              <a:defRPr sz="2000"/>
            </a:lvl3pPr>
            <a:lvl4pPr>
              <a:buClrTx/>
              <a:defRPr sz="1800"/>
            </a:lvl4pPr>
            <a:lvl5pPr>
              <a:buClrTx/>
              <a:defRPr sz="1600"/>
            </a:lvl5pPr>
            <a:lvl6pPr>
              <a:buClrTx/>
              <a:defRPr sz="1400"/>
            </a:lvl6pPr>
            <a:lvl7pPr>
              <a:buClrTx/>
              <a:defRPr sz="1400"/>
            </a:lvl7pPr>
            <a:lvl8pPr>
              <a:buClrTx/>
              <a:defRPr sz="1400"/>
            </a:lvl8pPr>
            <a:lvl9pPr>
              <a:buClrTx/>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0" y="112474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6381752" y="1500189"/>
            <a:ext cx="5524499" cy="4643437"/>
          </a:xfrm>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3696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0"/>
            <a:ext cx="10972800" cy="1105818"/>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09600" y="1484785"/>
            <a:ext cx="5391149" cy="4641379"/>
          </a:xfrm>
        </p:spPr>
        <p:txBody>
          <a:bodyPr/>
          <a:lstStyle>
            <a:lvl1pPr>
              <a:buClrTx/>
              <a:defRPr sz="2400"/>
            </a:lvl1pPr>
            <a:lvl2pPr>
              <a:buClrTx/>
              <a:defRPr sz="2200"/>
            </a:lvl2pPr>
            <a:lvl3pPr>
              <a:buClrTx/>
              <a:buFont typeface="Arial" pitchFamily="34" charset="0"/>
              <a:buChar char="•"/>
              <a:defRPr sz="2000"/>
            </a:lvl3pPr>
            <a:lvl4pPr>
              <a:buClrTx/>
              <a:defRPr sz="1800"/>
            </a:lvl4pPr>
            <a:lvl5pPr>
              <a:buClrTx/>
              <a:defRPr sz="1600"/>
            </a:lvl5pPr>
            <a:lvl6pPr>
              <a:buClrTx/>
              <a:defRPr sz="1400"/>
            </a:lvl6pPr>
            <a:lvl7pPr>
              <a:buClrTx/>
              <a:defRPr sz="1400"/>
            </a:lvl7pPr>
            <a:lvl8pPr>
              <a:buClrTx/>
              <a:defRPr sz="1400"/>
            </a:lvl8pPr>
            <a:lvl9pPr>
              <a:buClrTx/>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0" y="112474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6381752" y="1500189"/>
            <a:ext cx="5524499" cy="4643437"/>
          </a:xfrm>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8331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a:solidFill>
                  <a:srgbClr val="007B80"/>
                </a:solidFill>
              </a:defRPr>
            </a:lvl1pPr>
          </a:lstStyle>
          <a:p>
            <a:r>
              <a:rPr lang="en-US" dirty="0"/>
              <a:t>Click to Add Title</a:t>
            </a:r>
          </a:p>
        </p:txBody>
      </p:sp>
      <p:sp>
        <p:nvSpPr>
          <p:cNvPr id="3" name="Content Placeholder 2"/>
          <p:cNvSpPr>
            <a:spLocks noGrp="1"/>
          </p:cNvSpPr>
          <p:nvPr>
            <p:ph idx="1"/>
          </p:nvPr>
        </p:nvSpPr>
        <p:spPr>
          <a:xfrm>
            <a:off x="838199" y="1456791"/>
            <a:ext cx="10387519" cy="4755473"/>
          </a:xfrm>
        </p:spPr>
        <p:txBody>
          <a:bodyPr/>
          <a:lstStyle>
            <a:lvl1pPr marL="0" indent="0">
              <a:buNone/>
              <a:defRPr sz="2400" b="0" i="0">
                <a:latin typeface="+mj-lt"/>
                <a:ea typeface="Cambria" charset="0"/>
                <a:cs typeface="Cambria" charset="0"/>
              </a:defRPr>
            </a:lvl1pPr>
            <a:lvl2pPr marL="571500" indent="-227013">
              <a:tabLst/>
              <a:defRPr b="0" i="0">
                <a:latin typeface="+mj-lt"/>
                <a:ea typeface="Calibri" charset="0"/>
                <a:cs typeface="Calibri" charset="0"/>
              </a:defRPr>
            </a:lvl2pPr>
            <a:lvl3pPr marL="1030288" indent="-225425">
              <a:tabLst/>
              <a:defRPr b="0">
                <a:latin typeface="+mj-lt"/>
              </a:defRPr>
            </a:lvl3pPr>
            <a:lvl4pPr marL="1490663" indent="-233363">
              <a:tabLst/>
              <a:defRPr b="0">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5" name="Straight Connector 4"/>
          <p:cNvCxnSpPr/>
          <p:nvPr userDrawn="1"/>
        </p:nvCxnSpPr>
        <p:spPr>
          <a:xfrm flipV="1">
            <a:off x="914401" y="1257300"/>
            <a:ext cx="10387519" cy="25150"/>
          </a:xfrm>
          <a:prstGeom prst="line">
            <a:avLst/>
          </a:prstGeom>
          <a:ln>
            <a:solidFill>
              <a:srgbClr val="58697D"/>
            </a:solidFill>
          </a:ln>
        </p:spPr>
        <p:style>
          <a:lnRef idx="1">
            <a:schemeClr val="accent1"/>
          </a:lnRef>
          <a:fillRef idx="0">
            <a:schemeClr val="accent1"/>
          </a:fillRef>
          <a:effectRef idx="0">
            <a:schemeClr val="accent1"/>
          </a:effectRef>
          <a:fontRef idx="minor">
            <a:schemeClr val="tx1"/>
          </a:fontRef>
        </p:style>
      </p:cxnSp>
      <p:sp>
        <p:nvSpPr>
          <p:cNvPr id="6" name="Date Placeholder 2"/>
          <p:cNvSpPr>
            <a:spLocks noGrp="1"/>
          </p:cNvSpPr>
          <p:nvPr>
            <p:ph type="dt" sz="half" idx="10"/>
          </p:nvPr>
        </p:nvSpPr>
        <p:spPr>
          <a:xfrm>
            <a:off x="838200" y="6356350"/>
            <a:ext cx="2743200" cy="365125"/>
          </a:xfrm>
        </p:spPr>
        <p:txBody>
          <a:bodyPr/>
          <a:lstStyle>
            <a:lvl1pPr>
              <a:defRPr sz="1500">
                <a:solidFill>
                  <a:schemeClr val="tx1"/>
                </a:solidFill>
                <a:latin typeface="Calibri" panose="020F0502020204030204" pitchFamily="34" charset="0"/>
                <a:cs typeface="Calibri" panose="020F0502020204030204" pitchFamily="34" charset="0"/>
              </a:defRPr>
            </a:lvl1pPr>
          </a:lstStyle>
          <a:p>
            <a:fld id="{2EDA089A-53A7-3F43-88BD-596888B644C3}" type="datetimeFigureOut">
              <a:rPr lang="en-US" smtClean="0"/>
              <a:pPr/>
              <a:t>6/12/2023</a:t>
            </a:fld>
            <a:endParaRPr lang="en-US" dirty="0"/>
          </a:p>
        </p:txBody>
      </p:sp>
      <p:sp>
        <p:nvSpPr>
          <p:cNvPr id="7" name="Footer Placeholder 3"/>
          <p:cNvSpPr>
            <a:spLocks noGrp="1"/>
          </p:cNvSpPr>
          <p:nvPr>
            <p:ph type="ftr" sz="quarter" idx="11"/>
          </p:nvPr>
        </p:nvSpPr>
        <p:spPr>
          <a:xfrm>
            <a:off x="4038600" y="6356350"/>
            <a:ext cx="4114800" cy="365125"/>
          </a:xfrm>
        </p:spPr>
        <p:txBody>
          <a:bodyPr/>
          <a:lstStyle>
            <a:lvl1pPr>
              <a:defRPr sz="1500">
                <a:solidFill>
                  <a:schemeClr val="tx1"/>
                </a:solidFill>
                <a:latin typeface="Calibri" panose="020F0502020204030204" pitchFamily="34" charset="0"/>
                <a:cs typeface="Calibri" panose="020F0502020204030204" pitchFamily="34" charset="0"/>
              </a:defRPr>
            </a:lvl1pPr>
          </a:lstStyle>
          <a:p>
            <a:endParaRPr lang="en-US" dirty="0"/>
          </a:p>
        </p:txBody>
      </p:sp>
      <p:sp>
        <p:nvSpPr>
          <p:cNvPr id="8" name="Slide Number Placeholder 4"/>
          <p:cNvSpPr>
            <a:spLocks noGrp="1"/>
          </p:cNvSpPr>
          <p:nvPr>
            <p:ph type="sldNum" sz="quarter" idx="12"/>
          </p:nvPr>
        </p:nvSpPr>
        <p:spPr>
          <a:xfrm>
            <a:off x="8610600" y="6356350"/>
            <a:ext cx="2743200" cy="365125"/>
          </a:xfrm>
        </p:spPr>
        <p:txBody>
          <a:bodyPr/>
          <a:lstStyle>
            <a:lvl1pPr>
              <a:defRPr sz="1500">
                <a:solidFill>
                  <a:schemeClr val="tx1"/>
                </a:solidFill>
              </a:defRPr>
            </a:lvl1pPr>
          </a:lstStyle>
          <a:p>
            <a:fld id="{8B4A9805-B67D-5D4A-85DC-C8E27BA9210B}" type="slidenum">
              <a:rPr lang="en-US" smtClean="0"/>
              <a:pPr/>
              <a:t>‹#›</a:t>
            </a:fld>
            <a:endParaRPr lang="en-US" dirty="0"/>
          </a:p>
        </p:txBody>
      </p:sp>
    </p:spTree>
    <p:extLst>
      <p:ext uri="{BB962C8B-B14F-4D97-AF65-F5344CB8AC3E}">
        <p14:creationId xmlns:p14="http://schemas.microsoft.com/office/powerpoint/2010/main" val="2893596982"/>
      </p:ext>
    </p:extLst>
  </p:cSld>
  <p:clrMapOvr>
    <a:masterClrMapping/>
  </p:clrMapOvr>
  <p:extLst>
    <p:ext uri="{DCECCB84-F9BA-43D5-87BE-67443E8EF086}">
      <p15:sldGuideLst xmlns:p15="http://schemas.microsoft.com/office/powerpoint/2012/main">
        <p15:guide id="1" orient="horz" pos="792">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 Learning Objectives and Content">
    <p:spTree>
      <p:nvGrpSpPr>
        <p:cNvPr id="1" name=""/>
        <p:cNvGrpSpPr/>
        <p:nvPr/>
      </p:nvGrpSpPr>
      <p:grpSpPr>
        <a:xfrm>
          <a:off x="0" y="0"/>
          <a:ext cx="0" cy="0"/>
          <a:chOff x="0" y="0"/>
          <a:chExt cx="0" cy="0"/>
        </a:xfrm>
      </p:grpSpPr>
      <p:sp>
        <p:nvSpPr>
          <p:cNvPr id="10" name="Title 7"/>
          <p:cNvSpPr>
            <a:spLocks noGrp="1"/>
          </p:cNvSpPr>
          <p:nvPr>
            <p:ph type="title"/>
          </p:nvPr>
        </p:nvSpPr>
        <p:spPr>
          <a:xfrm>
            <a:off x="609600" y="0"/>
            <a:ext cx="10972800" cy="1105818"/>
          </a:xfrm>
        </p:spPr>
        <p:txBody>
          <a:bodyPr anchor="ctr"/>
          <a:lstStyle>
            <a:lvl1pPr algn="ctr">
              <a:defRPr/>
            </a:lvl1pPr>
          </a:lstStyle>
          <a:p>
            <a:r>
              <a:rPr lang="en-US"/>
              <a:t>Click to edit Master title style</a:t>
            </a:r>
            <a:endParaRPr lang="en-US" dirty="0"/>
          </a:p>
        </p:txBody>
      </p:sp>
      <p:sp>
        <p:nvSpPr>
          <p:cNvPr id="11" name="Content Placeholder 2"/>
          <p:cNvSpPr>
            <a:spLocks noGrp="1"/>
          </p:cNvSpPr>
          <p:nvPr>
            <p:ph idx="1"/>
          </p:nvPr>
        </p:nvSpPr>
        <p:spPr>
          <a:xfrm>
            <a:off x="609600" y="1484785"/>
            <a:ext cx="10972800" cy="4641379"/>
          </a:xfrm>
        </p:spPr>
        <p:txBody>
          <a:bodyPr/>
          <a:lstStyle>
            <a:lvl1pPr>
              <a:buClrTx/>
              <a:defRPr sz="2400"/>
            </a:lvl1pPr>
            <a:lvl2pPr>
              <a:buClrTx/>
              <a:defRPr sz="2200"/>
            </a:lvl2pPr>
            <a:lvl3pPr>
              <a:buClrTx/>
              <a:buFont typeface="Arial" pitchFamily="34" charset="0"/>
              <a:buChar char="•"/>
              <a:defRPr sz="2000"/>
            </a:lvl3pPr>
            <a:lvl4pPr>
              <a:buClrTx/>
              <a:defRPr sz="1800"/>
            </a:lvl4pPr>
            <a:lvl5pPr>
              <a:buClrTx/>
              <a:defRPr sz="1600"/>
            </a:lvl5pPr>
            <a:lvl6pPr>
              <a:buClrTx/>
              <a:defRPr sz="1400"/>
            </a:lvl6pPr>
            <a:lvl7pPr>
              <a:buClrTx/>
              <a:defRPr sz="1400"/>
            </a:lvl7pPr>
            <a:lvl8pPr>
              <a:buClrTx/>
              <a:defRPr sz="1400"/>
            </a:lvl8pPr>
            <a:lvl9pPr>
              <a:buClrTx/>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0" y="112474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509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0"/>
            <a:ext cx="10972800" cy="1105818"/>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09600" y="1484785"/>
            <a:ext cx="5391149" cy="4641379"/>
          </a:xfrm>
        </p:spPr>
        <p:txBody>
          <a:bodyPr/>
          <a:lstStyle>
            <a:lvl1pPr>
              <a:buClrTx/>
              <a:defRPr sz="2400"/>
            </a:lvl1pPr>
            <a:lvl2pPr>
              <a:buClrTx/>
              <a:defRPr sz="2200"/>
            </a:lvl2pPr>
            <a:lvl3pPr>
              <a:buClrTx/>
              <a:buFont typeface="Arial" pitchFamily="34" charset="0"/>
              <a:buChar char="•"/>
              <a:defRPr sz="2000"/>
            </a:lvl3pPr>
            <a:lvl4pPr>
              <a:buClrTx/>
              <a:defRPr sz="1800"/>
            </a:lvl4pPr>
            <a:lvl5pPr>
              <a:buClrTx/>
              <a:defRPr sz="1600"/>
            </a:lvl5pPr>
            <a:lvl6pPr>
              <a:buClrTx/>
              <a:defRPr sz="1400"/>
            </a:lvl6pPr>
            <a:lvl7pPr>
              <a:buClrTx/>
              <a:defRPr sz="1400"/>
            </a:lvl7pPr>
            <a:lvl8pPr>
              <a:buClrTx/>
              <a:defRPr sz="1400"/>
            </a:lvl8pPr>
            <a:lvl9pPr>
              <a:buClrTx/>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0" y="112474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6381752" y="1500189"/>
            <a:ext cx="5524499" cy="4643437"/>
          </a:xfrm>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48600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0"/>
            <a:ext cx="10972800" cy="1105818"/>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09600" y="1484785"/>
            <a:ext cx="5391149" cy="4641379"/>
          </a:xfrm>
        </p:spPr>
        <p:txBody>
          <a:bodyPr/>
          <a:lstStyle>
            <a:lvl1pPr>
              <a:buClrTx/>
              <a:defRPr sz="2400"/>
            </a:lvl1pPr>
            <a:lvl2pPr>
              <a:buClrTx/>
              <a:defRPr sz="2200"/>
            </a:lvl2pPr>
            <a:lvl3pPr>
              <a:buClrTx/>
              <a:buFont typeface="Arial" pitchFamily="34" charset="0"/>
              <a:buChar char="•"/>
              <a:defRPr sz="2000"/>
            </a:lvl3pPr>
            <a:lvl4pPr>
              <a:buClrTx/>
              <a:defRPr sz="1800"/>
            </a:lvl4pPr>
            <a:lvl5pPr>
              <a:buClrTx/>
              <a:defRPr sz="1600"/>
            </a:lvl5pPr>
            <a:lvl6pPr>
              <a:buClrTx/>
              <a:defRPr sz="1400"/>
            </a:lvl6pPr>
            <a:lvl7pPr>
              <a:buClrTx/>
              <a:defRPr sz="1400"/>
            </a:lvl7pPr>
            <a:lvl8pPr>
              <a:buClrTx/>
              <a:defRPr sz="1400"/>
            </a:lvl8pPr>
            <a:lvl9pPr>
              <a:buClrTx/>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0" y="112474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6381752" y="1500189"/>
            <a:ext cx="5524499" cy="4643437"/>
          </a:xfrm>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0010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0"/>
            <a:ext cx="10972800" cy="1105818"/>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09600" y="1484785"/>
            <a:ext cx="5391149" cy="4641379"/>
          </a:xfrm>
        </p:spPr>
        <p:txBody>
          <a:bodyPr/>
          <a:lstStyle>
            <a:lvl1pPr>
              <a:buClrTx/>
              <a:defRPr sz="2400"/>
            </a:lvl1pPr>
            <a:lvl2pPr>
              <a:buClrTx/>
              <a:defRPr sz="2200"/>
            </a:lvl2pPr>
            <a:lvl3pPr>
              <a:buClrTx/>
              <a:buFont typeface="Arial" pitchFamily="34" charset="0"/>
              <a:buChar char="•"/>
              <a:defRPr sz="2000"/>
            </a:lvl3pPr>
            <a:lvl4pPr>
              <a:buClrTx/>
              <a:defRPr sz="1800"/>
            </a:lvl4pPr>
            <a:lvl5pPr>
              <a:buClrTx/>
              <a:defRPr sz="1600"/>
            </a:lvl5pPr>
            <a:lvl6pPr>
              <a:buClrTx/>
              <a:defRPr sz="1400"/>
            </a:lvl6pPr>
            <a:lvl7pPr>
              <a:buClrTx/>
              <a:defRPr sz="1400"/>
            </a:lvl7pPr>
            <a:lvl8pPr>
              <a:buClrTx/>
              <a:defRPr sz="1400"/>
            </a:lvl8pPr>
            <a:lvl9pPr>
              <a:buClrTx/>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0" y="112474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6381752" y="1500189"/>
            <a:ext cx="5524499" cy="4643437"/>
          </a:xfrm>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58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0"/>
            <a:ext cx="10972800" cy="1105818"/>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09600" y="1484785"/>
            <a:ext cx="5391149" cy="4641379"/>
          </a:xfrm>
        </p:spPr>
        <p:txBody>
          <a:bodyPr/>
          <a:lstStyle>
            <a:lvl1pPr>
              <a:buClrTx/>
              <a:defRPr sz="2400"/>
            </a:lvl1pPr>
            <a:lvl2pPr>
              <a:buClrTx/>
              <a:defRPr sz="2200"/>
            </a:lvl2pPr>
            <a:lvl3pPr>
              <a:buClrTx/>
              <a:buFont typeface="Arial" pitchFamily="34" charset="0"/>
              <a:buChar char="•"/>
              <a:defRPr sz="2000"/>
            </a:lvl3pPr>
            <a:lvl4pPr>
              <a:buClrTx/>
              <a:defRPr sz="1800"/>
            </a:lvl4pPr>
            <a:lvl5pPr>
              <a:buClrTx/>
              <a:defRPr sz="1600"/>
            </a:lvl5pPr>
            <a:lvl6pPr>
              <a:buClrTx/>
              <a:defRPr sz="1400"/>
            </a:lvl6pPr>
            <a:lvl7pPr>
              <a:buClrTx/>
              <a:defRPr sz="1400"/>
            </a:lvl7pPr>
            <a:lvl8pPr>
              <a:buClrTx/>
              <a:defRPr sz="1400"/>
            </a:lvl8pPr>
            <a:lvl9pPr>
              <a:buClrTx/>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0" y="112474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6381752" y="1500189"/>
            <a:ext cx="5524499" cy="4643437"/>
          </a:xfrm>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3371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0"/>
            <a:ext cx="10972800" cy="1105818"/>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09600" y="1484785"/>
            <a:ext cx="5391149" cy="4641379"/>
          </a:xfrm>
        </p:spPr>
        <p:txBody>
          <a:bodyPr/>
          <a:lstStyle>
            <a:lvl1pPr>
              <a:buClrTx/>
              <a:defRPr sz="2400"/>
            </a:lvl1pPr>
            <a:lvl2pPr>
              <a:buClrTx/>
              <a:defRPr sz="2200"/>
            </a:lvl2pPr>
            <a:lvl3pPr>
              <a:buClrTx/>
              <a:buFont typeface="Arial" pitchFamily="34" charset="0"/>
              <a:buChar char="•"/>
              <a:defRPr sz="2000"/>
            </a:lvl3pPr>
            <a:lvl4pPr>
              <a:buClrTx/>
              <a:defRPr sz="1800"/>
            </a:lvl4pPr>
            <a:lvl5pPr>
              <a:buClrTx/>
              <a:defRPr sz="1600"/>
            </a:lvl5pPr>
            <a:lvl6pPr>
              <a:buClrTx/>
              <a:defRPr sz="1400"/>
            </a:lvl6pPr>
            <a:lvl7pPr>
              <a:buClrTx/>
              <a:defRPr sz="1400"/>
            </a:lvl7pPr>
            <a:lvl8pPr>
              <a:buClrTx/>
              <a:defRPr sz="1400"/>
            </a:lvl8pPr>
            <a:lvl9pPr>
              <a:buClrTx/>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0" y="112474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6381752" y="1500189"/>
            <a:ext cx="5524499" cy="4643437"/>
          </a:xfrm>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7212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0"/>
            <a:ext cx="10972800" cy="1105818"/>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09600" y="1484785"/>
            <a:ext cx="5391149" cy="4641379"/>
          </a:xfrm>
        </p:spPr>
        <p:txBody>
          <a:bodyPr/>
          <a:lstStyle>
            <a:lvl1pPr>
              <a:buClrTx/>
              <a:defRPr sz="2400"/>
            </a:lvl1pPr>
            <a:lvl2pPr>
              <a:buClrTx/>
              <a:defRPr sz="2200"/>
            </a:lvl2pPr>
            <a:lvl3pPr>
              <a:buClrTx/>
              <a:buFont typeface="Arial" pitchFamily="34" charset="0"/>
              <a:buChar char="•"/>
              <a:defRPr sz="2000"/>
            </a:lvl3pPr>
            <a:lvl4pPr>
              <a:buClrTx/>
              <a:defRPr sz="1800"/>
            </a:lvl4pPr>
            <a:lvl5pPr>
              <a:buClrTx/>
              <a:defRPr sz="1600"/>
            </a:lvl5pPr>
            <a:lvl6pPr>
              <a:buClrTx/>
              <a:defRPr sz="1400"/>
            </a:lvl6pPr>
            <a:lvl7pPr>
              <a:buClrTx/>
              <a:defRPr sz="1400"/>
            </a:lvl7pPr>
            <a:lvl8pPr>
              <a:buClrTx/>
              <a:defRPr sz="1400"/>
            </a:lvl8pPr>
            <a:lvl9pPr>
              <a:buClrTx/>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0" y="112474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6381752" y="1500189"/>
            <a:ext cx="5524499" cy="4643437"/>
          </a:xfrm>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1223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0"/>
            <a:ext cx="10972800" cy="1105818"/>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09600" y="1484785"/>
            <a:ext cx="5391149" cy="4641379"/>
          </a:xfrm>
        </p:spPr>
        <p:txBody>
          <a:bodyPr/>
          <a:lstStyle>
            <a:lvl1pPr>
              <a:buClrTx/>
              <a:defRPr sz="2400"/>
            </a:lvl1pPr>
            <a:lvl2pPr>
              <a:buClrTx/>
              <a:defRPr sz="2200"/>
            </a:lvl2pPr>
            <a:lvl3pPr>
              <a:buClrTx/>
              <a:buFont typeface="Arial" pitchFamily="34" charset="0"/>
              <a:buChar char="•"/>
              <a:defRPr sz="2000"/>
            </a:lvl3pPr>
            <a:lvl4pPr>
              <a:buClrTx/>
              <a:defRPr sz="1800"/>
            </a:lvl4pPr>
            <a:lvl5pPr>
              <a:buClrTx/>
              <a:defRPr sz="1600"/>
            </a:lvl5pPr>
            <a:lvl6pPr>
              <a:buClrTx/>
              <a:defRPr sz="1400"/>
            </a:lvl6pPr>
            <a:lvl7pPr>
              <a:buClrTx/>
              <a:defRPr sz="1400"/>
            </a:lvl7pPr>
            <a:lvl8pPr>
              <a:buClrTx/>
              <a:defRPr sz="1400"/>
            </a:lvl8pPr>
            <a:lvl9pPr>
              <a:buClrTx/>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0" y="112474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6381752" y="1500189"/>
            <a:ext cx="5524499" cy="4643437"/>
          </a:xfrm>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2268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0"/>
            <a:ext cx="10972800" cy="1105818"/>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09600" y="1484785"/>
            <a:ext cx="5391149" cy="4641379"/>
          </a:xfrm>
        </p:spPr>
        <p:txBody>
          <a:bodyPr/>
          <a:lstStyle>
            <a:lvl1pPr>
              <a:buClrTx/>
              <a:defRPr sz="2400"/>
            </a:lvl1pPr>
            <a:lvl2pPr>
              <a:buClrTx/>
              <a:defRPr sz="2200"/>
            </a:lvl2pPr>
            <a:lvl3pPr>
              <a:buClrTx/>
              <a:buFont typeface="Arial" pitchFamily="34" charset="0"/>
              <a:buChar char="•"/>
              <a:defRPr sz="2000"/>
            </a:lvl3pPr>
            <a:lvl4pPr>
              <a:buClrTx/>
              <a:defRPr sz="1800"/>
            </a:lvl4pPr>
            <a:lvl5pPr>
              <a:buClrTx/>
              <a:defRPr sz="1600"/>
            </a:lvl5pPr>
            <a:lvl6pPr>
              <a:buClrTx/>
              <a:defRPr sz="1400"/>
            </a:lvl6pPr>
            <a:lvl7pPr>
              <a:buClrTx/>
              <a:defRPr sz="1400"/>
            </a:lvl7pPr>
            <a:lvl8pPr>
              <a:buClrTx/>
              <a:defRPr sz="1400"/>
            </a:lvl8pPr>
            <a:lvl9pPr>
              <a:buClrTx/>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0" y="112474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6381752" y="1500189"/>
            <a:ext cx="5524499" cy="4643437"/>
          </a:xfrm>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4750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0"/>
            <a:ext cx="10972800" cy="1105818"/>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09600" y="1484785"/>
            <a:ext cx="5391149" cy="4641379"/>
          </a:xfrm>
        </p:spPr>
        <p:txBody>
          <a:bodyPr/>
          <a:lstStyle>
            <a:lvl1pPr>
              <a:buClrTx/>
              <a:defRPr sz="2400"/>
            </a:lvl1pPr>
            <a:lvl2pPr>
              <a:buClrTx/>
              <a:defRPr sz="2200"/>
            </a:lvl2pPr>
            <a:lvl3pPr>
              <a:buClrTx/>
              <a:buFont typeface="Arial" pitchFamily="34" charset="0"/>
              <a:buChar char="•"/>
              <a:defRPr sz="2000"/>
            </a:lvl3pPr>
            <a:lvl4pPr>
              <a:buClrTx/>
              <a:defRPr sz="1800"/>
            </a:lvl4pPr>
            <a:lvl5pPr>
              <a:buClrTx/>
              <a:defRPr sz="1600"/>
            </a:lvl5pPr>
            <a:lvl6pPr>
              <a:buClrTx/>
              <a:defRPr sz="1400"/>
            </a:lvl6pPr>
            <a:lvl7pPr>
              <a:buClrTx/>
              <a:defRPr sz="1400"/>
            </a:lvl7pPr>
            <a:lvl8pPr>
              <a:buClrTx/>
              <a:defRPr sz="1400"/>
            </a:lvl8pPr>
            <a:lvl9pPr>
              <a:buClrTx/>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0" y="112474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6381752" y="1500189"/>
            <a:ext cx="5524499" cy="4643437"/>
          </a:xfrm>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4874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690074"/>
            <a:ext cx="10515600" cy="2056017"/>
          </a:xfrm>
        </p:spPr>
        <p:txBody>
          <a:bodyPr anchor="b">
            <a:normAutofit/>
          </a:bodyPr>
          <a:lstStyle>
            <a:lvl1pPr>
              <a:defRPr sz="4400">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0" y="4291295"/>
            <a:ext cx="10515600" cy="1500187"/>
          </a:xfrm>
        </p:spPr>
        <p:txBody>
          <a:bodyPr/>
          <a:lstStyle>
            <a:lvl1pPr marL="0" indent="0">
              <a:buNone/>
              <a:defRPr sz="2400">
                <a:solidFill>
                  <a:srgbClr val="58697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AC3C475-8FF0-0E45-A44E-A4DD8F99FDBB}"/>
              </a:ext>
            </a:extLst>
          </p:cNvPr>
          <p:cNvSpPr>
            <a:spLocks noGrp="1"/>
          </p:cNvSpPr>
          <p:nvPr>
            <p:ph type="dt" sz="half" idx="10"/>
          </p:nvPr>
        </p:nvSpPr>
        <p:spPr/>
        <p:txBody>
          <a:bodyPr/>
          <a:lstStyle>
            <a:lvl1pPr>
              <a:defRPr sz="1500">
                <a:solidFill>
                  <a:schemeClr val="tx1"/>
                </a:solidFill>
              </a:defRPr>
            </a:lvl1pPr>
          </a:lstStyle>
          <a:p>
            <a:fld id="{2EDA089A-53A7-3F43-88BD-596888B644C3}" type="datetimeFigureOut">
              <a:rPr lang="en-US" smtClean="0"/>
              <a:pPr/>
              <a:t>6/12/2023</a:t>
            </a:fld>
            <a:endParaRPr lang="en-US" dirty="0"/>
          </a:p>
        </p:txBody>
      </p:sp>
      <p:sp>
        <p:nvSpPr>
          <p:cNvPr id="5" name="Footer Placeholder 4">
            <a:extLst>
              <a:ext uri="{FF2B5EF4-FFF2-40B4-BE49-F238E27FC236}">
                <a16:creationId xmlns:a16="http://schemas.microsoft.com/office/drawing/2014/main" id="{7553830C-0ADA-884F-8B1D-372A1FAEC38F}"/>
              </a:ext>
            </a:extLst>
          </p:cNvPr>
          <p:cNvSpPr>
            <a:spLocks noGrp="1"/>
          </p:cNvSpPr>
          <p:nvPr>
            <p:ph type="ftr" sz="quarter" idx="11"/>
          </p:nvPr>
        </p:nvSpPr>
        <p:spPr/>
        <p:txBody>
          <a:bodyPr/>
          <a:lstStyle>
            <a:lvl1pPr>
              <a:defRPr sz="15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91C77EB8-0174-6D4F-A8E6-D9C934F6C74D}"/>
              </a:ext>
            </a:extLst>
          </p:cNvPr>
          <p:cNvSpPr>
            <a:spLocks noGrp="1"/>
          </p:cNvSpPr>
          <p:nvPr>
            <p:ph type="sldNum" sz="quarter" idx="12"/>
          </p:nvPr>
        </p:nvSpPr>
        <p:spPr/>
        <p:txBody>
          <a:bodyPr/>
          <a:lstStyle>
            <a:lvl1pPr>
              <a:defRPr sz="1500">
                <a:solidFill>
                  <a:schemeClr val="tx1"/>
                </a:solidFill>
              </a:defRPr>
            </a:lvl1pPr>
          </a:lstStyle>
          <a:p>
            <a:fld id="{8B4A9805-B67D-5D4A-85DC-C8E27BA9210B}" type="slidenum">
              <a:rPr lang="en-US" smtClean="0"/>
              <a:pPr/>
              <a:t>‹#›</a:t>
            </a:fld>
            <a:endParaRPr lang="en-US" dirty="0"/>
          </a:p>
        </p:txBody>
      </p:sp>
    </p:spTree>
    <p:extLst>
      <p:ext uri="{BB962C8B-B14F-4D97-AF65-F5344CB8AC3E}">
        <p14:creationId xmlns:p14="http://schemas.microsoft.com/office/powerpoint/2010/main" val="1681498971"/>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0"/>
            <a:ext cx="10972800" cy="1105818"/>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09600" y="1484785"/>
            <a:ext cx="5391149" cy="4641379"/>
          </a:xfrm>
        </p:spPr>
        <p:txBody>
          <a:bodyPr/>
          <a:lstStyle>
            <a:lvl1pPr>
              <a:buClrTx/>
              <a:defRPr sz="2400"/>
            </a:lvl1pPr>
            <a:lvl2pPr>
              <a:buClrTx/>
              <a:defRPr sz="2200"/>
            </a:lvl2pPr>
            <a:lvl3pPr>
              <a:buClrTx/>
              <a:buFont typeface="Arial" pitchFamily="34" charset="0"/>
              <a:buChar char="•"/>
              <a:defRPr sz="2000"/>
            </a:lvl3pPr>
            <a:lvl4pPr>
              <a:buClrTx/>
              <a:defRPr sz="1800"/>
            </a:lvl4pPr>
            <a:lvl5pPr>
              <a:buClrTx/>
              <a:defRPr sz="1600"/>
            </a:lvl5pPr>
            <a:lvl6pPr>
              <a:buClrTx/>
              <a:defRPr sz="1400"/>
            </a:lvl6pPr>
            <a:lvl7pPr>
              <a:buClrTx/>
              <a:defRPr sz="1400"/>
            </a:lvl7pPr>
            <a:lvl8pPr>
              <a:buClrTx/>
              <a:defRPr sz="1400"/>
            </a:lvl8pPr>
            <a:lvl9pPr>
              <a:buClrTx/>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0" y="112474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6381752" y="1500189"/>
            <a:ext cx="5524499" cy="4643437"/>
          </a:xfrm>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005863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0"/>
            <a:ext cx="10972800" cy="1105818"/>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09600" y="1484785"/>
            <a:ext cx="5391149" cy="4641379"/>
          </a:xfrm>
        </p:spPr>
        <p:txBody>
          <a:bodyPr/>
          <a:lstStyle>
            <a:lvl1pPr>
              <a:buClrTx/>
              <a:defRPr sz="2400"/>
            </a:lvl1pPr>
            <a:lvl2pPr>
              <a:buClrTx/>
              <a:defRPr sz="2200"/>
            </a:lvl2pPr>
            <a:lvl3pPr>
              <a:buClrTx/>
              <a:buFont typeface="Arial" pitchFamily="34" charset="0"/>
              <a:buChar char="•"/>
              <a:defRPr sz="2000"/>
            </a:lvl3pPr>
            <a:lvl4pPr>
              <a:buClrTx/>
              <a:defRPr sz="1800"/>
            </a:lvl4pPr>
            <a:lvl5pPr>
              <a:buClrTx/>
              <a:defRPr sz="1600"/>
            </a:lvl5pPr>
            <a:lvl6pPr>
              <a:buClrTx/>
              <a:defRPr sz="1400"/>
            </a:lvl6pPr>
            <a:lvl7pPr>
              <a:buClrTx/>
              <a:defRPr sz="1400"/>
            </a:lvl7pPr>
            <a:lvl8pPr>
              <a:buClrTx/>
              <a:defRPr sz="1400"/>
            </a:lvl8pPr>
            <a:lvl9pPr>
              <a:buClrTx/>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0" y="112474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6381752" y="1500189"/>
            <a:ext cx="5524499" cy="4643437"/>
          </a:xfrm>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11877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0"/>
            <a:ext cx="10972800" cy="1105818"/>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09600" y="1484785"/>
            <a:ext cx="5391149" cy="4641379"/>
          </a:xfrm>
        </p:spPr>
        <p:txBody>
          <a:bodyPr/>
          <a:lstStyle>
            <a:lvl1pPr>
              <a:buClrTx/>
              <a:defRPr sz="2400"/>
            </a:lvl1pPr>
            <a:lvl2pPr>
              <a:buClrTx/>
              <a:defRPr sz="2200"/>
            </a:lvl2pPr>
            <a:lvl3pPr>
              <a:buClrTx/>
              <a:buFont typeface="Arial" pitchFamily="34" charset="0"/>
              <a:buChar char="•"/>
              <a:defRPr sz="2000"/>
            </a:lvl3pPr>
            <a:lvl4pPr>
              <a:buClrTx/>
              <a:defRPr sz="1800"/>
            </a:lvl4pPr>
            <a:lvl5pPr>
              <a:buClrTx/>
              <a:defRPr sz="1600"/>
            </a:lvl5pPr>
            <a:lvl6pPr>
              <a:buClrTx/>
              <a:defRPr sz="1400"/>
            </a:lvl6pPr>
            <a:lvl7pPr>
              <a:buClrTx/>
              <a:defRPr sz="1400"/>
            </a:lvl7pPr>
            <a:lvl8pPr>
              <a:buClrTx/>
              <a:defRPr sz="1400"/>
            </a:lvl8pPr>
            <a:lvl9pPr>
              <a:buClrTx/>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0" y="112474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6381752" y="1500189"/>
            <a:ext cx="5524499" cy="4643437"/>
          </a:xfrm>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427238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0"/>
            <a:ext cx="10972800" cy="1105818"/>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09600" y="1484785"/>
            <a:ext cx="5391149" cy="4641379"/>
          </a:xfrm>
        </p:spPr>
        <p:txBody>
          <a:bodyPr/>
          <a:lstStyle>
            <a:lvl1pPr>
              <a:buClrTx/>
              <a:defRPr sz="2400"/>
            </a:lvl1pPr>
            <a:lvl2pPr>
              <a:buClrTx/>
              <a:defRPr sz="2200"/>
            </a:lvl2pPr>
            <a:lvl3pPr>
              <a:buClrTx/>
              <a:buFont typeface="Arial" pitchFamily="34" charset="0"/>
              <a:buChar char="•"/>
              <a:defRPr sz="2000"/>
            </a:lvl3pPr>
            <a:lvl4pPr>
              <a:buClrTx/>
              <a:defRPr sz="1800"/>
            </a:lvl4pPr>
            <a:lvl5pPr>
              <a:buClrTx/>
              <a:defRPr sz="1600"/>
            </a:lvl5pPr>
            <a:lvl6pPr>
              <a:buClrTx/>
              <a:defRPr sz="1400"/>
            </a:lvl6pPr>
            <a:lvl7pPr>
              <a:buClrTx/>
              <a:defRPr sz="1400"/>
            </a:lvl7pPr>
            <a:lvl8pPr>
              <a:buClrTx/>
              <a:defRPr sz="1400"/>
            </a:lvl8pPr>
            <a:lvl9pPr>
              <a:buClrTx/>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0" y="112474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6381752" y="1500189"/>
            <a:ext cx="5524499" cy="4643437"/>
          </a:xfrm>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952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0"/>
            <a:ext cx="10972800" cy="1105818"/>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09600" y="1484785"/>
            <a:ext cx="5391149" cy="4641379"/>
          </a:xfrm>
        </p:spPr>
        <p:txBody>
          <a:bodyPr/>
          <a:lstStyle>
            <a:lvl1pPr>
              <a:buClrTx/>
              <a:defRPr sz="2400"/>
            </a:lvl1pPr>
            <a:lvl2pPr>
              <a:buClrTx/>
              <a:defRPr sz="2200"/>
            </a:lvl2pPr>
            <a:lvl3pPr>
              <a:buClrTx/>
              <a:buFont typeface="Arial" pitchFamily="34" charset="0"/>
              <a:buChar char="•"/>
              <a:defRPr sz="2000"/>
            </a:lvl3pPr>
            <a:lvl4pPr>
              <a:buClrTx/>
              <a:defRPr sz="1800"/>
            </a:lvl4pPr>
            <a:lvl5pPr>
              <a:buClrTx/>
              <a:defRPr sz="1600"/>
            </a:lvl5pPr>
            <a:lvl6pPr>
              <a:buClrTx/>
              <a:defRPr sz="1400"/>
            </a:lvl6pPr>
            <a:lvl7pPr>
              <a:buClrTx/>
              <a:defRPr sz="1400"/>
            </a:lvl7pPr>
            <a:lvl8pPr>
              <a:buClrTx/>
              <a:defRPr sz="1400"/>
            </a:lvl8pPr>
            <a:lvl9pPr>
              <a:buClrTx/>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0" y="112474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6381752" y="1500189"/>
            <a:ext cx="5524499" cy="4643437"/>
          </a:xfrm>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33739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0"/>
            <a:ext cx="10972800" cy="1105818"/>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09600" y="1484785"/>
            <a:ext cx="5391149" cy="4641379"/>
          </a:xfrm>
        </p:spPr>
        <p:txBody>
          <a:bodyPr/>
          <a:lstStyle>
            <a:lvl1pPr>
              <a:buClrTx/>
              <a:defRPr sz="2400"/>
            </a:lvl1pPr>
            <a:lvl2pPr>
              <a:buClrTx/>
              <a:defRPr sz="2200"/>
            </a:lvl2pPr>
            <a:lvl3pPr>
              <a:buClrTx/>
              <a:buFont typeface="Arial" pitchFamily="34" charset="0"/>
              <a:buChar char="•"/>
              <a:defRPr sz="2000"/>
            </a:lvl3pPr>
            <a:lvl4pPr>
              <a:buClrTx/>
              <a:defRPr sz="1800"/>
            </a:lvl4pPr>
            <a:lvl5pPr>
              <a:buClrTx/>
              <a:defRPr sz="1600"/>
            </a:lvl5pPr>
            <a:lvl6pPr>
              <a:buClrTx/>
              <a:defRPr sz="1400"/>
            </a:lvl6pPr>
            <a:lvl7pPr>
              <a:buClrTx/>
              <a:defRPr sz="1400"/>
            </a:lvl7pPr>
            <a:lvl8pPr>
              <a:buClrTx/>
              <a:defRPr sz="1400"/>
            </a:lvl8pPr>
            <a:lvl9pPr>
              <a:buClrTx/>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0" y="112474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6381752" y="1500189"/>
            <a:ext cx="5524499" cy="4643437"/>
          </a:xfrm>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476976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0"/>
            <a:ext cx="10972800" cy="1105818"/>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09600" y="1484785"/>
            <a:ext cx="5391149" cy="4641379"/>
          </a:xfrm>
        </p:spPr>
        <p:txBody>
          <a:bodyPr/>
          <a:lstStyle>
            <a:lvl1pPr>
              <a:buClrTx/>
              <a:defRPr sz="2400"/>
            </a:lvl1pPr>
            <a:lvl2pPr>
              <a:buClrTx/>
              <a:defRPr sz="2200"/>
            </a:lvl2pPr>
            <a:lvl3pPr>
              <a:buClrTx/>
              <a:buFont typeface="Arial" pitchFamily="34" charset="0"/>
              <a:buChar char="•"/>
              <a:defRPr sz="2000"/>
            </a:lvl3pPr>
            <a:lvl4pPr>
              <a:buClrTx/>
              <a:defRPr sz="1800"/>
            </a:lvl4pPr>
            <a:lvl5pPr>
              <a:buClrTx/>
              <a:defRPr sz="1600"/>
            </a:lvl5pPr>
            <a:lvl6pPr>
              <a:buClrTx/>
              <a:defRPr sz="1400"/>
            </a:lvl6pPr>
            <a:lvl7pPr>
              <a:buClrTx/>
              <a:defRPr sz="1400"/>
            </a:lvl7pPr>
            <a:lvl8pPr>
              <a:buClrTx/>
              <a:defRPr sz="1400"/>
            </a:lvl8pPr>
            <a:lvl9pPr>
              <a:buClrTx/>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0" y="112474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6381752" y="1500189"/>
            <a:ext cx="5524499" cy="4643437"/>
          </a:xfrm>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525482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B57EF3-AD53-4868-A833-BB3E03C7F4A2}" type="datetimeFigureOut">
              <a:rPr lang="en-US" smtClean="0"/>
              <a:pPr/>
              <a:t>6/12/2023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318C6B-B3C7-41C8-BB9B-3698F6FC48E2}" type="slidenum">
              <a:rPr lang="en-US" smtClean="0"/>
              <a:pPr/>
              <a:t>‹#›</a:t>
            </a:fld>
            <a:endParaRPr lang="en-US"/>
          </a:p>
        </p:txBody>
      </p:sp>
    </p:spTree>
    <p:extLst>
      <p:ext uri="{BB962C8B-B14F-4D97-AF65-F5344CB8AC3E}">
        <p14:creationId xmlns:p14="http://schemas.microsoft.com/office/powerpoint/2010/main" val="31506787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0"/>
            <a:ext cx="10972800" cy="1105818"/>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09600" y="1484785"/>
            <a:ext cx="5391149" cy="4641379"/>
          </a:xfrm>
        </p:spPr>
        <p:txBody>
          <a:bodyPr/>
          <a:lstStyle>
            <a:lvl1pPr>
              <a:buClrTx/>
              <a:defRPr sz="2400"/>
            </a:lvl1pPr>
            <a:lvl2pPr>
              <a:buClrTx/>
              <a:defRPr sz="2200"/>
            </a:lvl2pPr>
            <a:lvl3pPr>
              <a:buClrTx/>
              <a:buFont typeface="Arial" pitchFamily="34" charset="0"/>
              <a:buChar char="•"/>
              <a:defRPr sz="2000"/>
            </a:lvl3pPr>
            <a:lvl4pPr>
              <a:buClrTx/>
              <a:defRPr sz="1800"/>
            </a:lvl4pPr>
            <a:lvl5pPr>
              <a:buClrTx/>
              <a:defRPr sz="1600"/>
            </a:lvl5pPr>
            <a:lvl6pPr>
              <a:buClrTx/>
              <a:defRPr sz="1400"/>
            </a:lvl6pPr>
            <a:lvl7pPr>
              <a:buClrTx/>
              <a:defRPr sz="1400"/>
            </a:lvl7pPr>
            <a:lvl8pPr>
              <a:buClrTx/>
              <a:defRPr sz="1400"/>
            </a:lvl8pPr>
            <a:lvl9pPr>
              <a:buClrTx/>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0" y="112474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6381752" y="1500189"/>
            <a:ext cx="5524499" cy="4643437"/>
          </a:xfrm>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60981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0"/>
            <a:ext cx="10972800" cy="1105818"/>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09600" y="1484785"/>
            <a:ext cx="5391149" cy="4641379"/>
          </a:xfrm>
        </p:spPr>
        <p:txBody>
          <a:bodyPr/>
          <a:lstStyle>
            <a:lvl1pPr>
              <a:buClrTx/>
              <a:defRPr sz="2400"/>
            </a:lvl1pPr>
            <a:lvl2pPr>
              <a:buClrTx/>
              <a:defRPr sz="2200"/>
            </a:lvl2pPr>
            <a:lvl3pPr>
              <a:buClrTx/>
              <a:buFont typeface="Arial" pitchFamily="34" charset="0"/>
              <a:buChar char="•"/>
              <a:defRPr sz="2000"/>
            </a:lvl3pPr>
            <a:lvl4pPr>
              <a:buClrTx/>
              <a:defRPr sz="1800"/>
            </a:lvl4pPr>
            <a:lvl5pPr>
              <a:buClrTx/>
              <a:defRPr sz="1600"/>
            </a:lvl5pPr>
            <a:lvl6pPr>
              <a:buClrTx/>
              <a:defRPr sz="1400"/>
            </a:lvl6pPr>
            <a:lvl7pPr>
              <a:buClrTx/>
              <a:defRPr sz="1400"/>
            </a:lvl7pPr>
            <a:lvl8pPr>
              <a:buClrTx/>
              <a:defRPr sz="1400"/>
            </a:lvl8pPr>
            <a:lvl9pPr>
              <a:buClrTx/>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0" y="112474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6381752" y="1500189"/>
            <a:ext cx="5524499" cy="4643437"/>
          </a:xfrm>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6331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defRPr sz="3200">
                <a:solidFill>
                  <a:srgbClr val="007B8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460944"/>
            <a:ext cx="5181600" cy="4758881"/>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172200" y="1460944"/>
            <a:ext cx="5181600" cy="4758881"/>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9" name="Straight Connector 8"/>
          <p:cNvCxnSpPr/>
          <p:nvPr userDrawn="1"/>
        </p:nvCxnSpPr>
        <p:spPr>
          <a:xfrm flipV="1">
            <a:off x="914401" y="1257300"/>
            <a:ext cx="10387519" cy="25150"/>
          </a:xfrm>
          <a:prstGeom prst="line">
            <a:avLst/>
          </a:prstGeom>
          <a:ln>
            <a:solidFill>
              <a:srgbClr val="58697D"/>
            </a:solidFill>
          </a:ln>
        </p:spPr>
        <p:style>
          <a:lnRef idx="1">
            <a:schemeClr val="accent1"/>
          </a:lnRef>
          <a:fillRef idx="0">
            <a:schemeClr val="accent1"/>
          </a:fillRef>
          <a:effectRef idx="0">
            <a:schemeClr val="accent1"/>
          </a:effectRef>
          <a:fontRef idx="minor">
            <a:schemeClr val="tx1"/>
          </a:fontRef>
        </p:style>
      </p:cxnSp>
      <p:sp>
        <p:nvSpPr>
          <p:cNvPr id="7" name="Date Placeholder 2"/>
          <p:cNvSpPr>
            <a:spLocks noGrp="1"/>
          </p:cNvSpPr>
          <p:nvPr>
            <p:ph type="dt" sz="half" idx="10"/>
          </p:nvPr>
        </p:nvSpPr>
        <p:spPr>
          <a:xfrm>
            <a:off x="838200" y="6356350"/>
            <a:ext cx="2743200" cy="365125"/>
          </a:xfrm>
        </p:spPr>
        <p:txBody>
          <a:bodyPr/>
          <a:lstStyle>
            <a:lvl1pPr>
              <a:defRPr sz="1500">
                <a:solidFill>
                  <a:schemeClr val="tx1"/>
                </a:solidFill>
              </a:defRPr>
            </a:lvl1pPr>
          </a:lstStyle>
          <a:p>
            <a:fld id="{2EDA089A-53A7-3F43-88BD-596888B644C3}" type="datetimeFigureOut">
              <a:rPr lang="en-US" smtClean="0"/>
              <a:pPr/>
              <a:t>6/12/2023</a:t>
            </a:fld>
            <a:endParaRPr lang="en-US" dirty="0"/>
          </a:p>
        </p:txBody>
      </p:sp>
      <p:sp>
        <p:nvSpPr>
          <p:cNvPr id="10" name="Footer Placeholder 3"/>
          <p:cNvSpPr>
            <a:spLocks noGrp="1"/>
          </p:cNvSpPr>
          <p:nvPr>
            <p:ph type="ftr" sz="quarter" idx="11"/>
          </p:nvPr>
        </p:nvSpPr>
        <p:spPr>
          <a:xfrm>
            <a:off x="4038600" y="6356350"/>
            <a:ext cx="4114800" cy="365125"/>
          </a:xfrm>
        </p:spPr>
        <p:txBody>
          <a:bodyPr/>
          <a:lstStyle>
            <a:lvl1pPr>
              <a:defRPr sz="1500">
                <a:solidFill>
                  <a:schemeClr val="tx1"/>
                </a:solidFill>
              </a:defRPr>
            </a:lvl1pPr>
          </a:lstStyle>
          <a:p>
            <a:endParaRPr lang="en-US" dirty="0"/>
          </a:p>
        </p:txBody>
      </p:sp>
      <p:sp>
        <p:nvSpPr>
          <p:cNvPr id="11" name="Slide Number Placeholder 4"/>
          <p:cNvSpPr>
            <a:spLocks noGrp="1"/>
          </p:cNvSpPr>
          <p:nvPr>
            <p:ph type="sldNum" sz="quarter" idx="12"/>
          </p:nvPr>
        </p:nvSpPr>
        <p:spPr>
          <a:xfrm>
            <a:off x="8610600" y="6356350"/>
            <a:ext cx="2743200" cy="365125"/>
          </a:xfrm>
        </p:spPr>
        <p:txBody>
          <a:bodyPr/>
          <a:lstStyle>
            <a:lvl1pPr>
              <a:defRPr sz="1500">
                <a:solidFill>
                  <a:schemeClr val="tx1"/>
                </a:solidFill>
              </a:defRPr>
            </a:lvl1pPr>
          </a:lstStyle>
          <a:p>
            <a:fld id="{8B4A9805-B67D-5D4A-85DC-C8E27BA9210B}" type="slidenum">
              <a:rPr lang="en-US" smtClean="0"/>
              <a:pPr/>
              <a:t>‹#›</a:t>
            </a:fld>
            <a:endParaRPr lang="en-US" dirty="0"/>
          </a:p>
        </p:txBody>
      </p:sp>
    </p:spTree>
    <p:extLst>
      <p:ext uri="{BB962C8B-B14F-4D97-AF65-F5344CB8AC3E}">
        <p14:creationId xmlns:p14="http://schemas.microsoft.com/office/powerpoint/2010/main" val="15029246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0"/>
            <a:ext cx="10972800" cy="1105818"/>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09600" y="1484785"/>
            <a:ext cx="5391149" cy="4641379"/>
          </a:xfrm>
        </p:spPr>
        <p:txBody>
          <a:bodyPr/>
          <a:lstStyle>
            <a:lvl1pPr>
              <a:buClrTx/>
              <a:defRPr sz="2400"/>
            </a:lvl1pPr>
            <a:lvl2pPr>
              <a:buClrTx/>
              <a:defRPr sz="2200"/>
            </a:lvl2pPr>
            <a:lvl3pPr>
              <a:buClrTx/>
              <a:buFont typeface="Arial" pitchFamily="34" charset="0"/>
              <a:buChar char="•"/>
              <a:defRPr sz="2000"/>
            </a:lvl3pPr>
            <a:lvl4pPr>
              <a:buClrTx/>
              <a:defRPr sz="1800"/>
            </a:lvl4pPr>
            <a:lvl5pPr>
              <a:buClrTx/>
              <a:defRPr sz="1600"/>
            </a:lvl5pPr>
            <a:lvl6pPr>
              <a:buClrTx/>
              <a:defRPr sz="1400"/>
            </a:lvl6pPr>
            <a:lvl7pPr>
              <a:buClrTx/>
              <a:defRPr sz="1400"/>
            </a:lvl7pPr>
            <a:lvl8pPr>
              <a:buClrTx/>
              <a:defRPr sz="1400"/>
            </a:lvl8pPr>
            <a:lvl9pPr>
              <a:buClrTx/>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0" y="112474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6381752" y="1500189"/>
            <a:ext cx="5524499" cy="4643437"/>
          </a:xfrm>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899738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0"/>
            <a:ext cx="10972800" cy="1105818"/>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09600" y="1484785"/>
            <a:ext cx="5391149" cy="4641379"/>
          </a:xfrm>
        </p:spPr>
        <p:txBody>
          <a:bodyPr/>
          <a:lstStyle>
            <a:lvl1pPr>
              <a:buClrTx/>
              <a:defRPr sz="2400"/>
            </a:lvl1pPr>
            <a:lvl2pPr>
              <a:buClrTx/>
              <a:defRPr sz="2200"/>
            </a:lvl2pPr>
            <a:lvl3pPr>
              <a:buClrTx/>
              <a:buFont typeface="Arial" pitchFamily="34" charset="0"/>
              <a:buChar char="•"/>
              <a:defRPr sz="2000"/>
            </a:lvl3pPr>
            <a:lvl4pPr>
              <a:buClrTx/>
              <a:defRPr sz="1800"/>
            </a:lvl4pPr>
            <a:lvl5pPr>
              <a:buClrTx/>
              <a:defRPr sz="1600"/>
            </a:lvl5pPr>
            <a:lvl6pPr>
              <a:buClrTx/>
              <a:defRPr sz="1400"/>
            </a:lvl6pPr>
            <a:lvl7pPr>
              <a:buClrTx/>
              <a:defRPr sz="1400"/>
            </a:lvl7pPr>
            <a:lvl8pPr>
              <a:buClrTx/>
              <a:defRPr sz="1400"/>
            </a:lvl8pPr>
            <a:lvl9pPr>
              <a:buClrTx/>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0" y="112474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6381752" y="1500189"/>
            <a:ext cx="5524499" cy="4643437"/>
          </a:xfrm>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101272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0"/>
            <a:ext cx="10972800" cy="1105818"/>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09600" y="1484785"/>
            <a:ext cx="5391149" cy="4641379"/>
          </a:xfrm>
        </p:spPr>
        <p:txBody>
          <a:bodyPr/>
          <a:lstStyle>
            <a:lvl1pPr>
              <a:buClrTx/>
              <a:defRPr sz="2400"/>
            </a:lvl1pPr>
            <a:lvl2pPr>
              <a:buClrTx/>
              <a:defRPr sz="2200"/>
            </a:lvl2pPr>
            <a:lvl3pPr>
              <a:buClrTx/>
              <a:buFont typeface="Arial" pitchFamily="34" charset="0"/>
              <a:buChar char="•"/>
              <a:defRPr sz="2000"/>
            </a:lvl3pPr>
            <a:lvl4pPr>
              <a:buClrTx/>
              <a:defRPr sz="1800"/>
            </a:lvl4pPr>
            <a:lvl5pPr>
              <a:buClrTx/>
              <a:defRPr sz="1600"/>
            </a:lvl5pPr>
            <a:lvl6pPr>
              <a:buClrTx/>
              <a:defRPr sz="1400"/>
            </a:lvl6pPr>
            <a:lvl7pPr>
              <a:buClrTx/>
              <a:defRPr sz="1400"/>
            </a:lvl7pPr>
            <a:lvl8pPr>
              <a:buClrTx/>
              <a:defRPr sz="1400"/>
            </a:lvl8pPr>
            <a:lvl9pPr>
              <a:buClrTx/>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0" y="112474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6381752" y="1500189"/>
            <a:ext cx="5524499" cy="4643437"/>
          </a:xfrm>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476284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0"/>
            <a:ext cx="10972800" cy="1105818"/>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09600" y="1484785"/>
            <a:ext cx="5391149" cy="4641379"/>
          </a:xfrm>
        </p:spPr>
        <p:txBody>
          <a:bodyPr/>
          <a:lstStyle>
            <a:lvl1pPr>
              <a:buClrTx/>
              <a:defRPr sz="2400"/>
            </a:lvl1pPr>
            <a:lvl2pPr>
              <a:buClrTx/>
              <a:defRPr sz="2200"/>
            </a:lvl2pPr>
            <a:lvl3pPr>
              <a:buClrTx/>
              <a:buFont typeface="Arial" pitchFamily="34" charset="0"/>
              <a:buChar char="•"/>
              <a:defRPr sz="2000"/>
            </a:lvl3pPr>
            <a:lvl4pPr>
              <a:buClrTx/>
              <a:defRPr sz="1800"/>
            </a:lvl4pPr>
            <a:lvl5pPr>
              <a:buClrTx/>
              <a:defRPr sz="1600"/>
            </a:lvl5pPr>
            <a:lvl6pPr>
              <a:buClrTx/>
              <a:defRPr sz="1400"/>
            </a:lvl6pPr>
            <a:lvl7pPr>
              <a:buClrTx/>
              <a:defRPr sz="1400"/>
            </a:lvl7pPr>
            <a:lvl8pPr>
              <a:buClrTx/>
              <a:defRPr sz="1400"/>
            </a:lvl8pPr>
            <a:lvl9pPr>
              <a:buClrTx/>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0" y="112474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6381752" y="1500189"/>
            <a:ext cx="5524499" cy="4643437"/>
          </a:xfrm>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57707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0"/>
            <a:ext cx="10972800" cy="1105818"/>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09600" y="1484785"/>
            <a:ext cx="5391149" cy="4641379"/>
          </a:xfrm>
        </p:spPr>
        <p:txBody>
          <a:bodyPr/>
          <a:lstStyle>
            <a:lvl1pPr>
              <a:buClrTx/>
              <a:defRPr sz="2400"/>
            </a:lvl1pPr>
            <a:lvl2pPr>
              <a:buClrTx/>
              <a:defRPr sz="2200"/>
            </a:lvl2pPr>
            <a:lvl3pPr>
              <a:buClrTx/>
              <a:buFont typeface="Arial" pitchFamily="34" charset="0"/>
              <a:buChar char="•"/>
              <a:defRPr sz="2000"/>
            </a:lvl3pPr>
            <a:lvl4pPr>
              <a:buClrTx/>
              <a:defRPr sz="1800"/>
            </a:lvl4pPr>
            <a:lvl5pPr>
              <a:buClrTx/>
              <a:defRPr sz="1600"/>
            </a:lvl5pPr>
            <a:lvl6pPr>
              <a:buClrTx/>
              <a:defRPr sz="1400"/>
            </a:lvl6pPr>
            <a:lvl7pPr>
              <a:buClrTx/>
              <a:defRPr sz="1400"/>
            </a:lvl7pPr>
            <a:lvl8pPr>
              <a:buClrTx/>
              <a:defRPr sz="1400"/>
            </a:lvl8pPr>
            <a:lvl9pPr>
              <a:buClrTx/>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0" y="112474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6381752" y="1500189"/>
            <a:ext cx="5524499" cy="4643437"/>
          </a:xfrm>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744589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0"/>
            <a:ext cx="10972800" cy="1105818"/>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09600" y="1484785"/>
            <a:ext cx="5391149" cy="4641379"/>
          </a:xfrm>
        </p:spPr>
        <p:txBody>
          <a:bodyPr/>
          <a:lstStyle>
            <a:lvl1pPr>
              <a:buClrTx/>
              <a:defRPr sz="2400"/>
            </a:lvl1pPr>
            <a:lvl2pPr>
              <a:buClrTx/>
              <a:defRPr sz="2200"/>
            </a:lvl2pPr>
            <a:lvl3pPr>
              <a:buClrTx/>
              <a:buFont typeface="Arial" pitchFamily="34" charset="0"/>
              <a:buChar char="•"/>
              <a:defRPr sz="2000"/>
            </a:lvl3pPr>
            <a:lvl4pPr>
              <a:buClrTx/>
              <a:defRPr sz="1800"/>
            </a:lvl4pPr>
            <a:lvl5pPr>
              <a:buClrTx/>
              <a:defRPr sz="1600"/>
            </a:lvl5pPr>
            <a:lvl6pPr>
              <a:buClrTx/>
              <a:defRPr sz="1400"/>
            </a:lvl6pPr>
            <a:lvl7pPr>
              <a:buClrTx/>
              <a:defRPr sz="1400"/>
            </a:lvl7pPr>
            <a:lvl8pPr>
              <a:buClrTx/>
              <a:defRPr sz="1400"/>
            </a:lvl8pPr>
            <a:lvl9pPr>
              <a:buClrTx/>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0" y="112474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6381752" y="1500189"/>
            <a:ext cx="5524499" cy="4643437"/>
          </a:xfrm>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51929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0"/>
            <a:ext cx="10972800" cy="1105818"/>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09600" y="1484785"/>
            <a:ext cx="5391149" cy="4641379"/>
          </a:xfrm>
        </p:spPr>
        <p:txBody>
          <a:bodyPr/>
          <a:lstStyle>
            <a:lvl1pPr>
              <a:buClrTx/>
              <a:defRPr sz="2400"/>
            </a:lvl1pPr>
            <a:lvl2pPr>
              <a:buClrTx/>
              <a:defRPr sz="2200"/>
            </a:lvl2pPr>
            <a:lvl3pPr>
              <a:buClrTx/>
              <a:buFont typeface="Arial" pitchFamily="34" charset="0"/>
              <a:buChar char="•"/>
              <a:defRPr sz="2000"/>
            </a:lvl3pPr>
            <a:lvl4pPr>
              <a:buClrTx/>
              <a:defRPr sz="1800"/>
            </a:lvl4pPr>
            <a:lvl5pPr>
              <a:buClrTx/>
              <a:defRPr sz="1600"/>
            </a:lvl5pPr>
            <a:lvl6pPr>
              <a:buClrTx/>
              <a:defRPr sz="1400"/>
            </a:lvl6pPr>
            <a:lvl7pPr>
              <a:buClrTx/>
              <a:defRPr sz="1400"/>
            </a:lvl7pPr>
            <a:lvl8pPr>
              <a:buClrTx/>
              <a:defRPr sz="1400"/>
            </a:lvl8pPr>
            <a:lvl9pPr>
              <a:buClrTx/>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0" y="112474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6381752" y="1500189"/>
            <a:ext cx="5524499" cy="4643437"/>
          </a:xfrm>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768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0"/>
            <a:ext cx="10972800" cy="1105818"/>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09600" y="1484785"/>
            <a:ext cx="5391149" cy="4641379"/>
          </a:xfrm>
        </p:spPr>
        <p:txBody>
          <a:bodyPr/>
          <a:lstStyle>
            <a:lvl1pPr>
              <a:buClrTx/>
              <a:defRPr sz="2400"/>
            </a:lvl1pPr>
            <a:lvl2pPr>
              <a:buClrTx/>
              <a:defRPr sz="2200"/>
            </a:lvl2pPr>
            <a:lvl3pPr>
              <a:buClrTx/>
              <a:buFont typeface="Arial" pitchFamily="34" charset="0"/>
              <a:buChar char="•"/>
              <a:defRPr sz="2000"/>
            </a:lvl3pPr>
            <a:lvl4pPr>
              <a:buClrTx/>
              <a:defRPr sz="1800"/>
            </a:lvl4pPr>
            <a:lvl5pPr>
              <a:buClrTx/>
              <a:defRPr sz="1600"/>
            </a:lvl5pPr>
            <a:lvl6pPr>
              <a:buClrTx/>
              <a:defRPr sz="1400"/>
            </a:lvl6pPr>
            <a:lvl7pPr>
              <a:buClrTx/>
              <a:defRPr sz="1400"/>
            </a:lvl7pPr>
            <a:lvl8pPr>
              <a:buClrTx/>
              <a:defRPr sz="1400"/>
            </a:lvl8pPr>
            <a:lvl9pPr>
              <a:buClrTx/>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0" y="112474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6381752" y="1500189"/>
            <a:ext cx="5524499" cy="4643437"/>
          </a:xfrm>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094400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0"/>
            <a:ext cx="10972800" cy="1105818"/>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09600" y="1484785"/>
            <a:ext cx="5391149" cy="4641379"/>
          </a:xfrm>
        </p:spPr>
        <p:txBody>
          <a:bodyPr/>
          <a:lstStyle>
            <a:lvl1pPr>
              <a:buClrTx/>
              <a:defRPr sz="2400"/>
            </a:lvl1pPr>
            <a:lvl2pPr>
              <a:buClrTx/>
              <a:defRPr sz="2200"/>
            </a:lvl2pPr>
            <a:lvl3pPr>
              <a:buClrTx/>
              <a:buFont typeface="Arial" pitchFamily="34" charset="0"/>
              <a:buChar char="•"/>
              <a:defRPr sz="2000"/>
            </a:lvl3pPr>
            <a:lvl4pPr>
              <a:buClrTx/>
              <a:defRPr sz="1800"/>
            </a:lvl4pPr>
            <a:lvl5pPr>
              <a:buClrTx/>
              <a:defRPr sz="1600"/>
            </a:lvl5pPr>
            <a:lvl6pPr>
              <a:buClrTx/>
              <a:defRPr sz="1400"/>
            </a:lvl6pPr>
            <a:lvl7pPr>
              <a:buClrTx/>
              <a:defRPr sz="1400"/>
            </a:lvl7pPr>
            <a:lvl8pPr>
              <a:buClrTx/>
              <a:defRPr sz="1400"/>
            </a:lvl8pPr>
            <a:lvl9pPr>
              <a:buClrTx/>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0" y="112474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6381752" y="1500189"/>
            <a:ext cx="5524499" cy="4643437"/>
          </a:xfrm>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7027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0"/>
            <a:ext cx="10972800" cy="1105818"/>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09600" y="1484785"/>
            <a:ext cx="5391149" cy="4641379"/>
          </a:xfrm>
        </p:spPr>
        <p:txBody>
          <a:bodyPr/>
          <a:lstStyle>
            <a:lvl1pPr>
              <a:buClrTx/>
              <a:defRPr sz="2400"/>
            </a:lvl1pPr>
            <a:lvl2pPr>
              <a:buClrTx/>
              <a:defRPr sz="2200"/>
            </a:lvl2pPr>
            <a:lvl3pPr>
              <a:buClrTx/>
              <a:buFont typeface="Arial" pitchFamily="34" charset="0"/>
              <a:buChar char="•"/>
              <a:defRPr sz="2000"/>
            </a:lvl3pPr>
            <a:lvl4pPr>
              <a:buClrTx/>
              <a:defRPr sz="1800"/>
            </a:lvl4pPr>
            <a:lvl5pPr>
              <a:buClrTx/>
              <a:defRPr sz="1600"/>
            </a:lvl5pPr>
            <a:lvl6pPr>
              <a:buClrTx/>
              <a:defRPr sz="1400"/>
            </a:lvl6pPr>
            <a:lvl7pPr>
              <a:buClrTx/>
              <a:defRPr sz="1400"/>
            </a:lvl7pPr>
            <a:lvl8pPr>
              <a:buClrTx/>
              <a:defRPr sz="1400"/>
            </a:lvl8pPr>
            <a:lvl9pPr>
              <a:buClrTx/>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0" y="112474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6381752" y="1500189"/>
            <a:ext cx="5524499" cy="4643437"/>
          </a:xfrm>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7273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ur Content">
    <p:bg>
      <p:bgPr>
        <a:solidFill>
          <a:srgbClr val="FFFFFF"/>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838200" y="663169"/>
            <a:ext cx="10515600" cy="624689"/>
          </a:xfrm>
        </p:spPr>
        <p:txBody>
          <a:bodyPr>
            <a:normAutofit/>
          </a:bodyPr>
          <a:lstStyle>
            <a:lvl1pPr>
              <a:defRPr sz="3200">
                <a:solidFill>
                  <a:srgbClr val="007B80"/>
                </a:solidFill>
              </a:defRPr>
            </a:lvl1pPr>
          </a:lstStyle>
          <a:p>
            <a:r>
              <a:rPr lang="en-US"/>
              <a:t>Click to edit Master title style</a:t>
            </a:r>
            <a:endParaRPr lang="en-US" dirty="0"/>
          </a:p>
        </p:txBody>
      </p:sp>
      <p:sp>
        <p:nvSpPr>
          <p:cNvPr id="14" name="Content Placeholder 2"/>
          <p:cNvSpPr>
            <a:spLocks noGrp="1"/>
          </p:cNvSpPr>
          <p:nvPr>
            <p:ph sz="quarter" idx="13"/>
          </p:nvPr>
        </p:nvSpPr>
        <p:spPr>
          <a:xfrm>
            <a:off x="838200" y="1457505"/>
            <a:ext cx="5159375" cy="2167128"/>
          </a:xfrm>
        </p:spPr>
        <p:txBody>
          <a:bodyPr/>
          <a:lstStyle/>
          <a:p>
            <a:pPr lvl="0"/>
            <a:r>
              <a:rPr lang="en-US"/>
              <a:t>Edit Master text styles</a:t>
            </a:r>
          </a:p>
          <a:p>
            <a:pPr lvl="1"/>
            <a:r>
              <a:rPr lang="en-US"/>
              <a:t>Second level</a:t>
            </a:r>
          </a:p>
          <a:p>
            <a:pPr lvl="2"/>
            <a:r>
              <a:rPr lang="en-US"/>
              <a:t>Third level</a:t>
            </a:r>
          </a:p>
        </p:txBody>
      </p:sp>
      <p:sp>
        <p:nvSpPr>
          <p:cNvPr id="16" name="Content Placeholder 3"/>
          <p:cNvSpPr>
            <a:spLocks noGrp="1"/>
          </p:cNvSpPr>
          <p:nvPr>
            <p:ph sz="quarter" idx="14"/>
          </p:nvPr>
        </p:nvSpPr>
        <p:spPr>
          <a:xfrm>
            <a:off x="6172200" y="1457095"/>
            <a:ext cx="5181600" cy="2166938"/>
          </a:xfrm>
        </p:spPr>
        <p:txBody>
          <a:bodyPr/>
          <a:lstStyle/>
          <a:p>
            <a:pPr lvl="0"/>
            <a:r>
              <a:rPr lang="en-US"/>
              <a:t>Edit Master text styles</a:t>
            </a:r>
          </a:p>
          <a:p>
            <a:pPr lvl="1"/>
            <a:r>
              <a:rPr lang="en-US"/>
              <a:t>Second level</a:t>
            </a:r>
          </a:p>
          <a:p>
            <a:pPr lvl="2"/>
            <a:r>
              <a:rPr lang="en-US"/>
              <a:t>Third level</a:t>
            </a:r>
          </a:p>
        </p:txBody>
      </p:sp>
      <p:sp>
        <p:nvSpPr>
          <p:cNvPr id="4" name="Content Placeholder 4"/>
          <p:cNvSpPr>
            <a:spLocks noGrp="1"/>
          </p:cNvSpPr>
          <p:nvPr>
            <p:ph sz="half" idx="2"/>
          </p:nvPr>
        </p:nvSpPr>
        <p:spPr>
          <a:xfrm>
            <a:off x="839788" y="4040252"/>
            <a:ext cx="5157787" cy="2168270"/>
          </a:xfrm>
        </p:spPr>
        <p:txBody>
          <a:bodyPr/>
          <a:lstStyle/>
          <a:p>
            <a:pPr lvl="0"/>
            <a:r>
              <a:rPr lang="en-US"/>
              <a:t>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6172200" y="4040252"/>
            <a:ext cx="5183188" cy="2168270"/>
          </a:xfrm>
        </p:spPr>
        <p:txBody>
          <a:bodyPr/>
          <a:lstStyle/>
          <a:p>
            <a:pPr lvl="0"/>
            <a:r>
              <a:rPr lang="en-US"/>
              <a:t>Edit Master text styles</a:t>
            </a:r>
          </a:p>
          <a:p>
            <a:pPr lvl="1"/>
            <a:r>
              <a:rPr lang="en-US"/>
              <a:t>Second level</a:t>
            </a:r>
          </a:p>
          <a:p>
            <a:pPr lvl="2"/>
            <a:r>
              <a:rPr lang="en-US"/>
              <a:t>Third level</a:t>
            </a:r>
          </a:p>
        </p:txBody>
      </p:sp>
      <p:cxnSp>
        <p:nvCxnSpPr>
          <p:cNvPr id="10" name="Straight Connector 9"/>
          <p:cNvCxnSpPr/>
          <p:nvPr userDrawn="1"/>
        </p:nvCxnSpPr>
        <p:spPr>
          <a:xfrm flipV="1">
            <a:off x="914401" y="1257300"/>
            <a:ext cx="10387519" cy="25150"/>
          </a:xfrm>
          <a:prstGeom prst="line">
            <a:avLst/>
          </a:prstGeom>
          <a:ln>
            <a:solidFill>
              <a:srgbClr val="58697D"/>
            </a:solidFill>
          </a:ln>
        </p:spPr>
        <p:style>
          <a:lnRef idx="1">
            <a:schemeClr val="accent1"/>
          </a:lnRef>
          <a:fillRef idx="0">
            <a:schemeClr val="accent1"/>
          </a:fillRef>
          <a:effectRef idx="0">
            <a:schemeClr val="accent1"/>
          </a:effectRef>
          <a:fontRef idx="minor">
            <a:schemeClr val="tx1"/>
          </a:fontRef>
        </p:style>
      </p:cxnSp>
      <p:sp>
        <p:nvSpPr>
          <p:cNvPr id="8" name="Date Placeholder 2"/>
          <p:cNvSpPr>
            <a:spLocks noGrp="1"/>
          </p:cNvSpPr>
          <p:nvPr>
            <p:ph type="dt" sz="half" idx="10"/>
          </p:nvPr>
        </p:nvSpPr>
        <p:spPr>
          <a:xfrm>
            <a:off x="838200" y="6356350"/>
            <a:ext cx="2743200" cy="365125"/>
          </a:xfrm>
        </p:spPr>
        <p:txBody>
          <a:bodyPr/>
          <a:lstStyle>
            <a:lvl1pPr>
              <a:defRPr sz="1500">
                <a:solidFill>
                  <a:schemeClr val="tx1"/>
                </a:solidFill>
              </a:defRPr>
            </a:lvl1pPr>
          </a:lstStyle>
          <a:p>
            <a:fld id="{2EDA089A-53A7-3F43-88BD-596888B644C3}" type="datetimeFigureOut">
              <a:rPr lang="en-US" smtClean="0"/>
              <a:pPr/>
              <a:t>6/12/2023</a:t>
            </a:fld>
            <a:endParaRPr lang="en-US" dirty="0"/>
          </a:p>
        </p:txBody>
      </p:sp>
      <p:sp>
        <p:nvSpPr>
          <p:cNvPr id="9" name="Footer Placeholder 3"/>
          <p:cNvSpPr>
            <a:spLocks noGrp="1"/>
          </p:cNvSpPr>
          <p:nvPr>
            <p:ph type="ftr" sz="quarter" idx="11"/>
          </p:nvPr>
        </p:nvSpPr>
        <p:spPr>
          <a:xfrm>
            <a:off x="4038600" y="6356350"/>
            <a:ext cx="4114800" cy="365125"/>
          </a:xfrm>
        </p:spPr>
        <p:txBody>
          <a:bodyPr/>
          <a:lstStyle>
            <a:lvl1pPr>
              <a:defRPr sz="1500">
                <a:solidFill>
                  <a:schemeClr val="tx1"/>
                </a:solidFill>
              </a:defRPr>
            </a:lvl1pPr>
          </a:lstStyle>
          <a:p>
            <a:endParaRPr lang="en-US" dirty="0"/>
          </a:p>
        </p:txBody>
      </p:sp>
      <p:sp>
        <p:nvSpPr>
          <p:cNvPr id="11" name="Slide Number Placeholder 4"/>
          <p:cNvSpPr>
            <a:spLocks noGrp="1"/>
          </p:cNvSpPr>
          <p:nvPr>
            <p:ph type="sldNum" sz="quarter" idx="12"/>
          </p:nvPr>
        </p:nvSpPr>
        <p:spPr>
          <a:xfrm>
            <a:off x="8610600" y="6356350"/>
            <a:ext cx="2743200" cy="365125"/>
          </a:xfrm>
        </p:spPr>
        <p:txBody>
          <a:bodyPr/>
          <a:lstStyle>
            <a:lvl1pPr>
              <a:defRPr sz="1500">
                <a:solidFill>
                  <a:schemeClr val="tx1"/>
                </a:solidFill>
              </a:defRPr>
            </a:lvl1pPr>
          </a:lstStyle>
          <a:p>
            <a:fld id="{8B4A9805-B67D-5D4A-85DC-C8E27BA9210B}" type="slidenum">
              <a:rPr lang="en-US" smtClean="0"/>
              <a:pPr/>
              <a:t>‹#›</a:t>
            </a:fld>
            <a:endParaRPr lang="en-US" dirty="0"/>
          </a:p>
        </p:txBody>
      </p:sp>
    </p:spTree>
    <p:extLst>
      <p:ext uri="{BB962C8B-B14F-4D97-AF65-F5344CB8AC3E}">
        <p14:creationId xmlns:p14="http://schemas.microsoft.com/office/powerpoint/2010/main" val="7389860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0"/>
            <a:ext cx="10972800" cy="1105818"/>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09600" y="1484785"/>
            <a:ext cx="5391149" cy="4641379"/>
          </a:xfrm>
        </p:spPr>
        <p:txBody>
          <a:bodyPr/>
          <a:lstStyle>
            <a:lvl1pPr>
              <a:buClrTx/>
              <a:defRPr sz="2400"/>
            </a:lvl1pPr>
            <a:lvl2pPr>
              <a:buClrTx/>
              <a:defRPr sz="2200"/>
            </a:lvl2pPr>
            <a:lvl3pPr>
              <a:buClrTx/>
              <a:buFont typeface="Arial" pitchFamily="34" charset="0"/>
              <a:buChar char="•"/>
              <a:defRPr sz="2000"/>
            </a:lvl3pPr>
            <a:lvl4pPr>
              <a:buClrTx/>
              <a:defRPr sz="1800"/>
            </a:lvl4pPr>
            <a:lvl5pPr>
              <a:buClrTx/>
              <a:defRPr sz="1600"/>
            </a:lvl5pPr>
            <a:lvl6pPr>
              <a:buClrTx/>
              <a:defRPr sz="1400"/>
            </a:lvl6pPr>
            <a:lvl7pPr>
              <a:buClrTx/>
              <a:defRPr sz="1400"/>
            </a:lvl7pPr>
            <a:lvl8pPr>
              <a:buClrTx/>
              <a:defRPr sz="1400"/>
            </a:lvl8pPr>
            <a:lvl9pPr>
              <a:buClrTx/>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0" y="112474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6381752" y="1500189"/>
            <a:ext cx="5524499" cy="4643437"/>
          </a:xfrm>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85054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0"/>
            <a:ext cx="10972800" cy="1105818"/>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09600" y="1484785"/>
            <a:ext cx="5391149" cy="4641379"/>
          </a:xfrm>
        </p:spPr>
        <p:txBody>
          <a:bodyPr/>
          <a:lstStyle>
            <a:lvl1pPr>
              <a:buClrTx/>
              <a:defRPr sz="2400"/>
            </a:lvl1pPr>
            <a:lvl2pPr>
              <a:buClrTx/>
              <a:defRPr sz="2200"/>
            </a:lvl2pPr>
            <a:lvl3pPr>
              <a:buClrTx/>
              <a:buFont typeface="Arial" pitchFamily="34" charset="0"/>
              <a:buChar char="•"/>
              <a:defRPr sz="2000"/>
            </a:lvl3pPr>
            <a:lvl4pPr>
              <a:buClrTx/>
              <a:defRPr sz="1800"/>
            </a:lvl4pPr>
            <a:lvl5pPr>
              <a:buClrTx/>
              <a:defRPr sz="1600"/>
            </a:lvl5pPr>
            <a:lvl6pPr>
              <a:buClrTx/>
              <a:defRPr sz="1400"/>
            </a:lvl6pPr>
            <a:lvl7pPr>
              <a:buClrTx/>
              <a:defRPr sz="1400"/>
            </a:lvl7pPr>
            <a:lvl8pPr>
              <a:buClrTx/>
              <a:defRPr sz="1400"/>
            </a:lvl8pPr>
            <a:lvl9pPr>
              <a:buClrTx/>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0" y="1124744"/>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6381752" y="1500189"/>
            <a:ext cx="5524499" cy="4643437"/>
          </a:xfrm>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2596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60957"/>
            <a:ext cx="10515600" cy="624689"/>
          </a:xfrm>
        </p:spPr>
        <p:txBody>
          <a:bodyPr>
            <a:normAutofit/>
          </a:bodyPr>
          <a:lstStyle>
            <a:lvl1pPr algn="ctr">
              <a:defRPr sz="3200">
                <a:solidFill>
                  <a:srgbClr val="007B80"/>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sz="1500">
                <a:solidFill>
                  <a:schemeClr val="tx1"/>
                </a:solidFill>
              </a:defRPr>
            </a:lvl1pPr>
          </a:lstStyle>
          <a:p>
            <a:fld id="{2EDA089A-53A7-3F43-88BD-596888B644C3}" type="datetimeFigureOut">
              <a:rPr lang="en-US" smtClean="0"/>
              <a:pPr/>
              <a:t>6/12/2023</a:t>
            </a:fld>
            <a:endParaRPr lang="en-US" dirty="0"/>
          </a:p>
        </p:txBody>
      </p:sp>
      <p:sp>
        <p:nvSpPr>
          <p:cNvPr id="4" name="Footer Placeholder 3"/>
          <p:cNvSpPr>
            <a:spLocks noGrp="1"/>
          </p:cNvSpPr>
          <p:nvPr>
            <p:ph type="ftr" sz="quarter" idx="11"/>
          </p:nvPr>
        </p:nvSpPr>
        <p:spPr/>
        <p:txBody>
          <a:bodyPr/>
          <a:lstStyle>
            <a:lvl1pPr>
              <a:defRPr sz="1500">
                <a:solidFill>
                  <a:schemeClr val="tx1"/>
                </a:solidFill>
              </a:defRPr>
            </a:lvl1pPr>
          </a:lstStyle>
          <a:p>
            <a:endParaRPr lang="en-US" dirty="0"/>
          </a:p>
        </p:txBody>
      </p:sp>
      <p:sp>
        <p:nvSpPr>
          <p:cNvPr id="5" name="Slide Number Placeholder 4"/>
          <p:cNvSpPr>
            <a:spLocks noGrp="1"/>
          </p:cNvSpPr>
          <p:nvPr>
            <p:ph type="sldNum" sz="quarter" idx="12"/>
          </p:nvPr>
        </p:nvSpPr>
        <p:spPr/>
        <p:txBody>
          <a:bodyPr/>
          <a:lstStyle>
            <a:lvl1pPr>
              <a:defRPr sz="1500">
                <a:solidFill>
                  <a:schemeClr val="tx1"/>
                </a:solidFill>
              </a:defRPr>
            </a:lvl1pPr>
          </a:lstStyle>
          <a:p>
            <a:fld id="{8B4A9805-B67D-5D4A-85DC-C8E27BA9210B}" type="slidenum">
              <a:rPr lang="en-US" smtClean="0"/>
              <a:pPr/>
              <a:t>‹#›</a:t>
            </a:fld>
            <a:endParaRPr lang="en-US" dirty="0"/>
          </a:p>
        </p:txBody>
      </p:sp>
      <p:cxnSp>
        <p:nvCxnSpPr>
          <p:cNvPr id="6" name="Straight Connector 5"/>
          <p:cNvCxnSpPr/>
          <p:nvPr userDrawn="1"/>
        </p:nvCxnSpPr>
        <p:spPr>
          <a:xfrm flipV="1">
            <a:off x="914401" y="1257300"/>
            <a:ext cx="10387519" cy="25150"/>
          </a:xfrm>
          <a:prstGeom prst="line">
            <a:avLst/>
          </a:prstGeom>
          <a:ln>
            <a:solidFill>
              <a:srgbClr val="5869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829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with description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B80"/>
                </a:solidFill>
              </a:defRPr>
            </a:lvl1pPr>
          </a:lstStyle>
          <a:p>
            <a:r>
              <a:rPr lang="en-US"/>
              <a:t>Click to edit Master title style</a:t>
            </a:r>
            <a:endParaRPr lang="en-US" dirty="0"/>
          </a:p>
        </p:txBody>
      </p:sp>
      <p:sp>
        <p:nvSpPr>
          <p:cNvPr id="4" name="Text Placeholder 2"/>
          <p:cNvSpPr>
            <a:spLocks noGrp="1"/>
          </p:cNvSpPr>
          <p:nvPr>
            <p:ph type="body" sz="half" idx="2" hasCustomPrompt="1"/>
          </p:nvPr>
        </p:nvSpPr>
        <p:spPr>
          <a:xfrm>
            <a:off x="839788" y="2057400"/>
            <a:ext cx="3932237" cy="3811588"/>
          </a:xfr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a:t>Click to add short description of video/audio content. Create unique link, ”Women in the 20th Century Video”.</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12" name="Picture Placeholder 3"/>
          <p:cNvSpPr>
            <a:spLocks noGrp="1"/>
          </p:cNvSpPr>
          <p:nvPr>
            <p:ph type="pic" sz="quarter" idx="13" hasCustomPrompt="1"/>
          </p:nvPr>
        </p:nvSpPr>
        <p:spPr>
          <a:xfrm>
            <a:off x="5183188" y="954088"/>
            <a:ext cx="6170612" cy="4906962"/>
          </a:xfrm>
        </p:spPr>
        <p:txBody>
          <a:bodyPr/>
          <a:lstStyle/>
          <a:p>
            <a:r>
              <a:rPr lang="en-US" dirty="0"/>
              <a:t>Add Screenshot of the Video</a:t>
            </a:r>
          </a:p>
        </p:txBody>
      </p:sp>
      <p:sp>
        <p:nvSpPr>
          <p:cNvPr id="5" name="Date Placeholder 4"/>
          <p:cNvSpPr>
            <a:spLocks noGrp="1"/>
          </p:cNvSpPr>
          <p:nvPr>
            <p:ph type="dt" sz="half" idx="10"/>
          </p:nvPr>
        </p:nvSpPr>
        <p:spPr/>
        <p:txBody>
          <a:bodyPr/>
          <a:lstStyle>
            <a:lvl1pPr>
              <a:defRPr sz="1500">
                <a:solidFill>
                  <a:schemeClr val="tx1"/>
                </a:solidFill>
              </a:defRPr>
            </a:lvl1pPr>
          </a:lstStyle>
          <a:p>
            <a:fld id="{2EDA089A-53A7-3F43-88BD-596888B644C3}" type="datetimeFigureOut">
              <a:rPr lang="en-US" smtClean="0"/>
              <a:pPr/>
              <a:t>6/12/2023</a:t>
            </a:fld>
            <a:endParaRPr lang="en-US" dirty="0"/>
          </a:p>
        </p:txBody>
      </p:sp>
      <p:sp>
        <p:nvSpPr>
          <p:cNvPr id="6" name="Footer Placeholder 5"/>
          <p:cNvSpPr>
            <a:spLocks noGrp="1"/>
          </p:cNvSpPr>
          <p:nvPr>
            <p:ph type="ftr" sz="quarter" idx="11"/>
          </p:nvPr>
        </p:nvSpPr>
        <p:spPr/>
        <p:txBody>
          <a:bodyPr/>
          <a:lstStyle>
            <a:lvl1pPr>
              <a:defRPr sz="1500">
                <a:solidFill>
                  <a:schemeClr val="tx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B4A9805-B67D-5D4A-85DC-C8E27BA9210B}" type="slidenum">
              <a:rPr lang="en-US" smtClean="0"/>
              <a:pPr/>
              <a:t>‹#›</a:t>
            </a:fld>
            <a:endParaRPr lang="en-US" dirty="0"/>
          </a:p>
        </p:txBody>
      </p:sp>
      <p:cxnSp>
        <p:nvCxnSpPr>
          <p:cNvPr id="8" name="Straight Connector 7"/>
          <p:cNvCxnSpPr/>
          <p:nvPr userDrawn="1"/>
        </p:nvCxnSpPr>
        <p:spPr>
          <a:xfrm flipV="1">
            <a:off x="914401" y="2049681"/>
            <a:ext cx="3857624" cy="7719"/>
          </a:xfrm>
          <a:prstGeom prst="line">
            <a:avLst/>
          </a:prstGeom>
          <a:ln>
            <a:solidFill>
              <a:srgbClr val="5869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440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B80"/>
                </a:solidFill>
              </a:defRPr>
            </a:lvl1pPr>
          </a:lstStyle>
          <a:p>
            <a:r>
              <a:rPr lang="en-US"/>
              <a:t>Click to edit Master title style</a:t>
            </a:r>
          </a:p>
        </p:txBody>
      </p:sp>
      <p:sp>
        <p:nvSpPr>
          <p:cNvPr id="4" name="Text Placeholder 2"/>
          <p:cNvSpPr>
            <a:spLocks noGrp="1"/>
          </p:cNvSpPr>
          <p:nvPr>
            <p:ph type="body" sz="half" idx="2"/>
          </p:nvPr>
        </p:nvSpPr>
        <p:spPr>
          <a:xfrm>
            <a:off x="839788" y="2230654"/>
            <a:ext cx="3932237" cy="34650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3"/>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lvl1pPr>
              <a:defRPr sz="1500">
                <a:solidFill>
                  <a:schemeClr val="tx1"/>
                </a:solidFill>
              </a:defRPr>
            </a:lvl1pPr>
          </a:lstStyle>
          <a:p>
            <a:fld id="{2EDA089A-53A7-3F43-88BD-596888B644C3}" type="datetimeFigureOut">
              <a:rPr lang="en-US" smtClean="0"/>
              <a:pPr/>
              <a:t>6/12/2023</a:t>
            </a:fld>
            <a:endParaRPr lang="en-US" dirty="0"/>
          </a:p>
        </p:txBody>
      </p:sp>
      <p:sp>
        <p:nvSpPr>
          <p:cNvPr id="6" name="Footer Placeholder 5"/>
          <p:cNvSpPr>
            <a:spLocks noGrp="1"/>
          </p:cNvSpPr>
          <p:nvPr>
            <p:ph type="ftr" sz="quarter" idx="11"/>
          </p:nvPr>
        </p:nvSpPr>
        <p:spPr/>
        <p:txBody>
          <a:bodyPr/>
          <a:lstStyle>
            <a:lvl1pPr>
              <a:defRPr sz="1500">
                <a:solidFill>
                  <a:schemeClr val="tx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B4A9805-B67D-5D4A-85DC-C8E27BA9210B}" type="slidenum">
              <a:rPr lang="en-US" smtClean="0"/>
              <a:pPr/>
              <a:t>‹#›</a:t>
            </a:fld>
            <a:endParaRPr lang="en-US" dirty="0"/>
          </a:p>
        </p:txBody>
      </p:sp>
      <p:cxnSp>
        <p:nvCxnSpPr>
          <p:cNvPr id="8" name="Straight Connector 7"/>
          <p:cNvCxnSpPr/>
          <p:nvPr userDrawn="1"/>
        </p:nvCxnSpPr>
        <p:spPr>
          <a:xfrm flipV="1">
            <a:off x="914401" y="2049681"/>
            <a:ext cx="3857624" cy="7719"/>
          </a:xfrm>
          <a:prstGeom prst="line">
            <a:avLst/>
          </a:prstGeom>
          <a:ln>
            <a:solidFill>
              <a:srgbClr val="5869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129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cessible Display Equations">
    <p:bg>
      <p:bgPr>
        <a:solidFill>
          <a:srgbClr val="FFFFFF"/>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464F6C1-F2F9-594E-AEB6-953F8DE910C0}"/>
              </a:ext>
            </a:extLst>
          </p:cNvPr>
          <p:cNvSpPr>
            <a:spLocks noGrp="1"/>
          </p:cNvSpPr>
          <p:nvPr>
            <p:ph type="title"/>
          </p:nvPr>
        </p:nvSpPr>
        <p:spPr>
          <a:xfrm>
            <a:off x="838199" y="660400"/>
            <a:ext cx="10515600" cy="624689"/>
          </a:xfrm>
        </p:spPr>
        <p:txBody>
          <a:bodyPr>
            <a:normAutofit/>
          </a:bodyPr>
          <a:lstStyle>
            <a:lvl1pPr>
              <a:defRPr sz="3200">
                <a:solidFill>
                  <a:srgbClr val="007B80"/>
                </a:solidFill>
              </a:defRPr>
            </a:lvl1pPr>
          </a:lstStyle>
          <a:p>
            <a:r>
              <a:rPr lang="en-US"/>
              <a:t>Click to edit Master title style</a:t>
            </a:r>
            <a:endParaRPr lang="en-US" dirty="0"/>
          </a:p>
        </p:txBody>
      </p:sp>
      <p:sp>
        <p:nvSpPr>
          <p:cNvPr id="14" name="Content Placeholder 1">
            <a:extLst>
              <a:ext uri="{FF2B5EF4-FFF2-40B4-BE49-F238E27FC236}">
                <a16:creationId xmlns:a16="http://schemas.microsoft.com/office/drawing/2014/main" id="{266A8B3E-9539-4748-BDCD-9C3904F91034}"/>
              </a:ext>
            </a:extLst>
          </p:cNvPr>
          <p:cNvSpPr>
            <a:spLocks noGrp="1"/>
          </p:cNvSpPr>
          <p:nvPr>
            <p:ph sz="quarter" idx="10" hasCustomPrompt="1"/>
          </p:nvPr>
        </p:nvSpPr>
        <p:spPr>
          <a:xfrm>
            <a:off x="838200" y="1459431"/>
            <a:ext cx="11207496" cy="464058"/>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400">
                <a:latin typeface="+mj-lt"/>
                <a:ea typeface="Verdana" charset="0"/>
                <a:cs typeface="Verdana" charset="0"/>
              </a:defRPr>
            </a:lvl1pPr>
          </a:lstStyle>
          <a:p>
            <a:pPr lvl="0"/>
            <a:r>
              <a:rPr lang="en-US" dirty="0"/>
              <a:t>This is the first placeholder. Create equation and display below this placeholder. </a:t>
            </a:r>
          </a:p>
        </p:txBody>
      </p:sp>
      <p:sp>
        <p:nvSpPr>
          <p:cNvPr id="15" name="Content Placeholder 2">
            <a:extLst>
              <a:ext uri="{FF2B5EF4-FFF2-40B4-BE49-F238E27FC236}">
                <a16:creationId xmlns:a16="http://schemas.microsoft.com/office/drawing/2014/main" id="{B6847687-B6D3-6B4C-A086-0D3A7BDCC936}"/>
              </a:ext>
            </a:extLst>
          </p:cNvPr>
          <p:cNvSpPr>
            <a:spLocks noGrp="1"/>
          </p:cNvSpPr>
          <p:nvPr>
            <p:ph sz="quarter" idx="12" hasCustomPrompt="1"/>
          </p:nvPr>
        </p:nvSpPr>
        <p:spPr>
          <a:xfrm>
            <a:off x="838200" y="3024937"/>
            <a:ext cx="11207496" cy="464058"/>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400">
                <a:latin typeface="+mj-lt"/>
                <a:ea typeface="Verdana" charset="0"/>
                <a:cs typeface="Verdana" charset="0"/>
              </a:defRPr>
            </a:lvl1pPr>
          </a:lstStyle>
          <a:p>
            <a:pPr lvl="0"/>
            <a:r>
              <a:rPr lang="en-US" dirty="0"/>
              <a:t>This is the second placeholder. Avoid inline equations. </a:t>
            </a:r>
          </a:p>
        </p:txBody>
      </p:sp>
      <p:sp>
        <p:nvSpPr>
          <p:cNvPr id="16" name="Content Placeholder 3">
            <a:extLst>
              <a:ext uri="{FF2B5EF4-FFF2-40B4-BE49-F238E27FC236}">
                <a16:creationId xmlns:a16="http://schemas.microsoft.com/office/drawing/2014/main" id="{19CB48E5-DB50-F74A-810F-D171B6B8F234}"/>
              </a:ext>
            </a:extLst>
          </p:cNvPr>
          <p:cNvSpPr>
            <a:spLocks noGrp="1"/>
          </p:cNvSpPr>
          <p:nvPr>
            <p:ph sz="quarter" idx="14" hasCustomPrompt="1"/>
          </p:nvPr>
        </p:nvSpPr>
        <p:spPr>
          <a:xfrm>
            <a:off x="838199" y="4590443"/>
            <a:ext cx="11207497" cy="891540"/>
          </a:xfrm>
        </p:spPr>
        <p:txBody>
          <a:bodyPr>
            <a:normAutofit/>
          </a:bodyPr>
          <a:lstStyle>
            <a:lvl1pPr>
              <a:defRPr sz="2400">
                <a:latin typeface="+mj-lt"/>
                <a:ea typeface="Verdana" charset="0"/>
                <a:cs typeface="Verdana" charset="0"/>
              </a:defRPr>
            </a:lvl1pPr>
          </a:lstStyle>
          <a:p>
            <a:pPr lvl="0"/>
            <a:r>
              <a:rPr lang="en-US" dirty="0"/>
              <a:t>This is the third placeholder. Check Reading Order. Compositor will flatten equations and add alt text to the image. </a:t>
            </a:r>
          </a:p>
        </p:txBody>
      </p:sp>
      <p:cxnSp>
        <p:nvCxnSpPr>
          <p:cNvPr id="6" name="Straight Connector 5"/>
          <p:cNvCxnSpPr/>
          <p:nvPr userDrawn="1"/>
        </p:nvCxnSpPr>
        <p:spPr>
          <a:xfrm flipV="1">
            <a:off x="914401" y="1257300"/>
            <a:ext cx="10387519" cy="25150"/>
          </a:xfrm>
          <a:prstGeom prst="line">
            <a:avLst/>
          </a:prstGeom>
          <a:ln>
            <a:solidFill>
              <a:srgbClr val="58697D"/>
            </a:solidFill>
          </a:ln>
        </p:spPr>
        <p:style>
          <a:lnRef idx="1">
            <a:schemeClr val="accent1"/>
          </a:lnRef>
          <a:fillRef idx="0">
            <a:schemeClr val="accent1"/>
          </a:fillRef>
          <a:effectRef idx="0">
            <a:schemeClr val="accent1"/>
          </a:effectRef>
          <a:fontRef idx="minor">
            <a:schemeClr val="tx1"/>
          </a:fontRef>
        </p:style>
      </p:cxnSp>
      <p:sp>
        <p:nvSpPr>
          <p:cNvPr id="7" name="Date Placeholder 2"/>
          <p:cNvSpPr>
            <a:spLocks noGrp="1"/>
          </p:cNvSpPr>
          <p:nvPr>
            <p:ph type="dt" sz="half" idx="15"/>
          </p:nvPr>
        </p:nvSpPr>
        <p:spPr>
          <a:xfrm>
            <a:off x="838200" y="6356350"/>
            <a:ext cx="2743200" cy="365125"/>
          </a:xfrm>
        </p:spPr>
        <p:txBody>
          <a:bodyPr/>
          <a:lstStyle>
            <a:lvl1pPr>
              <a:defRPr sz="1500">
                <a:solidFill>
                  <a:schemeClr val="tx1"/>
                </a:solidFill>
              </a:defRPr>
            </a:lvl1pPr>
          </a:lstStyle>
          <a:p>
            <a:fld id="{2EDA089A-53A7-3F43-88BD-596888B644C3}" type="datetimeFigureOut">
              <a:rPr lang="en-US" smtClean="0"/>
              <a:pPr/>
              <a:t>6/12/2023</a:t>
            </a:fld>
            <a:endParaRPr lang="en-US" dirty="0"/>
          </a:p>
        </p:txBody>
      </p:sp>
      <p:sp>
        <p:nvSpPr>
          <p:cNvPr id="8" name="Footer Placeholder 3"/>
          <p:cNvSpPr>
            <a:spLocks noGrp="1"/>
          </p:cNvSpPr>
          <p:nvPr>
            <p:ph type="ftr" sz="quarter" idx="11"/>
          </p:nvPr>
        </p:nvSpPr>
        <p:spPr>
          <a:xfrm>
            <a:off x="4038600" y="6356350"/>
            <a:ext cx="4114800" cy="365125"/>
          </a:xfrm>
        </p:spPr>
        <p:txBody>
          <a:bodyPr/>
          <a:lstStyle>
            <a:lvl1pPr>
              <a:defRPr sz="1500">
                <a:solidFill>
                  <a:schemeClr val="tx1"/>
                </a:solidFill>
              </a:defRPr>
            </a:lvl1pPr>
          </a:lstStyle>
          <a:p>
            <a:endParaRPr lang="en-US" dirty="0"/>
          </a:p>
        </p:txBody>
      </p:sp>
      <p:sp>
        <p:nvSpPr>
          <p:cNvPr id="9" name="Slide Number Placeholder 4"/>
          <p:cNvSpPr>
            <a:spLocks noGrp="1"/>
          </p:cNvSpPr>
          <p:nvPr>
            <p:ph type="sldNum" sz="quarter" idx="16"/>
          </p:nvPr>
        </p:nvSpPr>
        <p:spPr>
          <a:xfrm>
            <a:off x="8610600" y="6356350"/>
            <a:ext cx="2743200" cy="365125"/>
          </a:xfrm>
        </p:spPr>
        <p:txBody>
          <a:bodyPr/>
          <a:lstStyle>
            <a:lvl1pPr>
              <a:defRPr>
                <a:solidFill>
                  <a:schemeClr val="tx1"/>
                </a:solidFill>
              </a:defRPr>
            </a:lvl1pPr>
          </a:lstStyle>
          <a:p>
            <a:fld id="{8B4A9805-B67D-5D4A-85DC-C8E27BA9210B}" type="slidenum">
              <a:rPr lang="en-US" smtClean="0"/>
              <a:pPr/>
              <a:t>‹#›</a:t>
            </a:fld>
            <a:endParaRPr lang="en-US" dirty="0"/>
          </a:p>
        </p:txBody>
      </p:sp>
    </p:spTree>
    <p:extLst>
      <p:ext uri="{BB962C8B-B14F-4D97-AF65-F5344CB8AC3E}">
        <p14:creationId xmlns:p14="http://schemas.microsoft.com/office/powerpoint/2010/main" val="354026850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57761"/>
            <a:ext cx="10515600" cy="62468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A089A-53A7-3F43-88BD-596888B644C3}" type="datetimeFigureOut">
              <a:rPr lang="en-US" smtClean="0"/>
              <a:pPr/>
              <a:t>6/12/2023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4A9805-B67D-5D4A-85DC-C8E27BA9210B}" type="slidenum">
              <a:rPr lang="en-US" smtClean="0"/>
              <a:pPr/>
              <a:t>‹#›</a:t>
            </a:fld>
            <a:endParaRPr lang="en-US"/>
          </a:p>
        </p:txBody>
      </p:sp>
    </p:spTree>
    <p:extLst>
      <p:ext uri="{BB962C8B-B14F-4D97-AF65-F5344CB8AC3E}">
        <p14:creationId xmlns:p14="http://schemas.microsoft.com/office/powerpoint/2010/main" val="3102408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Lst>
  <p:txStyles>
    <p:titleStyle>
      <a:lvl1pPr algn="l" defTabSz="914400" rtl="0" eaLnBrk="1" latinLnBrk="0" hangingPunct="1">
        <a:lnSpc>
          <a:spcPct val="90000"/>
        </a:lnSpc>
        <a:spcBef>
          <a:spcPct val="0"/>
        </a:spcBef>
        <a:buNone/>
        <a:defRPr sz="3600" b="1" i="0" kern="1200">
          <a:solidFill>
            <a:srgbClr val="2E445C"/>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58697D"/>
          </a:solidFill>
          <a:latin typeface="+mj-lt"/>
          <a:ea typeface="Calibri" charset="0"/>
          <a:cs typeface="Calibri" charset="0"/>
        </a:defRPr>
      </a:lvl1pPr>
      <a:lvl2pPr marL="685800" indent="-228600" algn="l" defTabSz="914400" rtl="0" eaLnBrk="1" latinLnBrk="0" hangingPunct="1">
        <a:lnSpc>
          <a:spcPct val="90000"/>
        </a:lnSpc>
        <a:spcBef>
          <a:spcPts val="500"/>
        </a:spcBef>
        <a:buFont typeface="Arial"/>
        <a:buChar char="•"/>
        <a:defRPr sz="2400" kern="1200">
          <a:solidFill>
            <a:srgbClr val="58697D"/>
          </a:solidFill>
          <a:latin typeface="+mj-lt"/>
          <a:ea typeface="Calibri" charset="0"/>
          <a:cs typeface="Calibri" charset="0"/>
        </a:defRPr>
      </a:lvl2pPr>
      <a:lvl3pPr marL="1143000" indent="-228600" algn="l" defTabSz="914400" rtl="0" eaLnBrk="1" latinLnBrk="0" hangingPunct="1">
        <a:lnSpc>
          <a:spcPct val="90000"/>
        </a:lnSpc>
        <a:spcBef>
          <a:spcPts val="500"/>
        </a:spcBef>
        <a:buFont typeface="Arial"/>
        <a:buChar char="•"/>
        <a:defRPr sz="2000" kern="1200">
          <a:solidFill>
            <a:srgbClr val="58697D"/>
          </a:solidFill>
          <a:latin typeface="+mj-lt"/>
          <a:ea typeface="Calibri" charset="0"/>
          <a:cs typeface="Calibri" charset="0"/>
        </a:defRPr>
      </a:lvl3pPr>
      <a:lvl4pPr marL="1600200" indent="-228600" algn="l" defTabSz="914400" rtl="0" eaLnBrk="1" latinLnBrk="0" hangingPunct="1">
        <a:lnSpc>
          <a:spcPct val="90000"/>
        </a:lnSpc>
        <a:spcBef>
          <a:spcPts val="500"/>
        </a:spcBef>
        <a:buFont typeface="Arial"/>
        <a:buChar char="•"/>
        <a:defRPr sz="1800" kern="1200">
          <a:solidFill>
            <a:srgbClr val="58697D"/>
          </a:solidFill>
          <a:latin typeface="+mj-lt"/>
          <a:ea typeface="Calibri" charset="0"/>
          <a:cs typeface="Calibri" charset="0"/>
        </a:defRPr>
      </a:lvl4pPr>
      <a:lvl5pPr marL="2057400" indent="-228600" algn="l" defTabSz="914400" rtl="0" eaLnBrk="1" latinLnBrk="0" hangingPunct="1">
        <a:lnSpc>
          <a:spcPct val="90000"/>
        </a:lnSpc>
        <a:spcBef>
          <a:spcPts val="500"/>
        </a:spcBef>
        <a:buFont typeface="Arial"/>
        <a:buChar char="•"/>
        <a:defRPr sz="1800" kern="1200">
          <a:solidFill>
            <a:srgbClr val="58697D"/>
          </a:solidFill>
          <a:latin typeface="+mj-lt"/>
          <a:ea typeface="Calibri" charset="0"/>
          <a:cs typeface="Calibr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idrap.umn.edu/news-perspective/2020/09/studies-spotlight-covid-racial-health-disparities-similarities" TargetMode="External"/><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s://www.pbs.org/newshour/nation/dakota-access-pipeline-operation-months-resistanc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haasjr.org/about/timeline/immigrant-right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fSbFFwHDzQo&amp;feature=emb_logo"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Q9wdMJmuBlA&amp;feature=emb_logo"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customXml" Target="../ink/ink6.xml"/><Relationship Id="rId18" Type="http://schemas.openxmlformats.org/officeDocument/2006/relationships/image" Target="../media/image35.png"/><Relationship Id="rId26" Type="http://schemas.openxmlformats.org/officeDocument/2006/relationships/customXml" Target="../ink/ink14.xml"/><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32.png"/><Relationship Id="rId17" Type="http://schemas.openxmlformats.org/officeDocument/2006/relationships/customXml" Target="../ink/ink8.xml"/><Relationship Id="rId25" Type="http://schemas.openxmlformats.org/officeDocument/2006/relationships/customXml" Target="../ink/ink13.xml"/><Relationship Id="rId2" Type="http://schemas.openxmlformats.org/officeDocument/2006/relationships/image" Target="../media/image7.png"/><Relationship Id="rId16" Type="http://schemas.openxmlformats.org/officeDocument/2006/relationships/image" Target="../media/image34.png"/><Relationship Id="rId20"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90.png"/><Relationship Id="rId11" Type="http://schemas.openxmlformats.org/officeDocument/2006/relationships/customXml" Target="../ink/ink5.xml"/><Relationship Id="rId24" Type="http://schemas.openxmlformats.org/officeDocument/2006/relationships/customXml" Target="../ink/ink12.xml"/><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10" Type="http://schemas.openxmlformats.org/officeDocument/2006/relationships/image" Target="../media/image31.png"/><Relationship Id="rId19" Type="http://schemas.openxmlformats.org/officeDocument/2006/relationships/customXml" Target="../ink/ink9.xml"/><Relationship Id="rId4" Type="http://schemas.openxmlformats.org/officeDocument/2006/relationships/image" Target="../media/image280.png"/><Relationship Id="rId9" Type="http://schemas.openxmlformats.org/officeDocument/2006/relationships/customXml" Target="../ink/ink4.xml"/><Relationship Id="rId14" Type="http://schemas.openxmlformats.org/officeDocument/2006/relationships/image" Target="../media/image33.png"/><Relationship Id="rId22" Type="http://schemas.openxmlformats.org/officeDocument/2006/relationships/image" Target="../media/image3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implicit.harvard.edu/implici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dirty="0">
                <a:solidFill>
                  <a:srgbClr val="007B80"/>
                </a:solidFill>
              </a:rPr>
              <a:t>The Racial Divide Today: Socioeconomic Indicators</a:t>
            </a:r>
            <a:endParaRPr lang="en-US" dirty="0">
              <a:solidFill>
                <a:srgbClr val="007B80"/>
              </a:solidFill>
            </a:endParaRPr>
          </a:p>
        </p:txBody>
      </p:sp>
      <p:sp>
        <p:nvSpPr>
          <p:cNvPr id="3" name="Content Placeholder 2"/>
          <p:cNvSpPr>
            <a:spLocks noGrp="1"/>
          </p:cNvSpPr>
          <p:nvPr>
            <p:ph idx="1"/>
          </p:nvPr>
        </p:nvSpPr>
        <p:spPr>
          <a:xfrm>
            <a:off x="85725" y="1400175"/>
            <a:ext cx="11506201" cy="5343526"/>
          </a:xfrm>
        </p:spPr>
        <p:txBody>
          <a:bodyPr>
            <a:normAutofit fontScale="77500" lnSpcReduction="20000"/>
          </a:bodyPr>
          <a:lstStyle/>
          <a:p>
            <a:r>
              <a:rPr lang="en-US" altLang="en-US" dirty="0">
                <a:solidFill>
                  <a:srgbClr val="2E445C"/>
                </a:solidFill>
              </a:rPr>
              <a:t>The </a:t>
            </a:r>
            <a:r>
              <a:rPr lang="en-US" altLang="en-US" b="1" dirty="0">
                <a:solidFill>
                  <a:srgbClr val="2E445C"/>
                </a:solidFill>
              </a:rPr>
              <a:t>ECONOMIC gap</a:t>
            </a:r>
          </a:p>
          <a:p>
            <a:endParaRPr lang="en-US" altLang="en-US" dirty="0">
              <a:solidFill>
                <a:srgbClr val="2E445C"/>
              </a:solidFill>
            </a:endParaRPr>
          </a:p>
          <a:p>
            <a:pPr lvl="1"/>
            <a:r>
              <a:rPr lang="en-US" altLang="en-US" b="1" dirty="0">
                <a:solidFill>
                  <a:srgbClr val="2E445C"/>
                </a:solidFill>
              </a:rPr>
              <a:t>Poverty</a:t>
            </a:r>
            <a:br>
              <a:rPr lang="en-US" altLang="en-US" b="1" dirty="0">
                <a:solidFill>
                  <a:srgbClr val="2E445C"/>
                </a:solidFill>
              </a:rPr>
            </a:br>
            <a:r>
              <a:rPr lang="en-US" altLang="en-US" b="1" dirty="0">
                <a:solidFill>
                  <a:srgbClr val="2E445C"/>
                </a:solidFill>
              </a:rPr>
              <a:t>   1:3</a:t>
            </a:r>
            <a:endParaRPr lang="en-US" altLang="en-US" dirty="0">
              <a:solidFill>
                <a:srgbClr val="2E445C"/>
              </a:solidFill>
            </a:endParaRPr>
          </a:p>
          <a:p>
            <a:pPr lvl="1"/>
            <a:endParaRPr lang="en-US" altLang="en-US" b="1" dirty="0">
              <a:solidFill>
                <a:srgbClr val="2E445C"/>
              </a:solidFill>
            </a:endParaRPr>
          </a:p>
          <a:p>
            <a:pPr lvl="1"/>
            <a:endParaRPr lang="en-US" altLang="en-US" b="1" dirty="0">
              <a:solidFill>
                <a:srgbClr val="2E445C"/>
              </a:solidFill>
            </a:endParaRPr>
          </a:p>
          <a:p>
            <a:pPr lvl="1"/>
            <a:r>
              <a:rPr lang="en-US" altLang="en-US" b="1" dirty="0">
                <a:solidFill>
                  <a:srgbClr val="2E445C"/>
                </a:solidFill>
              </a:rPr>
              <a:t>Wealth</a:t>
            </a:r>
            <a:br>
              <a:rPr lang="en-US" altLang="en-US" b="1" dirty="0">
                <a:solidFill>
                  <a:srgbClr val="2E445C"/>
                </a:solidFill>
              </a:rPr>
            </a:br>
            <a:r>
              <a:rPr lang="en-US" altLang="en-US" b="1" dirty="0">
                <a:solidFill>
                  <a:srgbClr val="2E445C"/>
                </a:solidFill>
              </a:rPr>
              <a:t>6:1</a:t>
            </a:r>
            <a:r>
              <a:rPr lang="en-US" altLang="en-US" dirty="0">
                <a:solidFill>
                  <a:srgbClr val="2E445C"/>
                </a:solidFill>
              </a:rPr>
              <a:t>                                          $$$$$$                                       $  </a:t>
            </a:r>
          </a:p>
          <a:p>
            <a:pPr lvl="1"/>
            <a:endParaRPr lang="en-US" altLang="en-US" dirty="0">
              <a:solidFill>
                <a:srgbClr val="2E445C"/>
              </a:solidFill>
            </a:endParaRPr>
          </a:p>
          <a:p>
            <a:pPr lvl="1"/>
            <a:endParaRPr lang="en-US" altLang="en-US" b="1" dirty="0">
              <a:solidFill>
                <a:srgbClr val="2E445C"/>
              </a:solidFill>
            </a:endParaRPr>
          </a:p>
          <a:p>
            <a:pPr lvl="1"/>
            <a:r>
              <a:rPr lang="en-US" altLang="en-US" b="1" dirty="0">
                <a:solidFill>
                  <a:srgbClr val="2E445C"/>
                </a:solidFill>
              </a:rPr>
              <a:t>Unemployment</a:t>
            </a:r>
            <a:br>
              <a:rPr lang="en-US" altLang="en-US" b="1" dirty="0">
                <a:solidFill>
                  <a:srgbClr val="2E445C"/>
                </a:solidFill>
              </a:rPr>
            </a:br>
            <a:r>
              <a:rPr lang="en-US" altLang="en-US" b="1" dirty="0">
                <a:solidFill>
                  <a:srgbClr val="2E445C"/>
                </a:solidFill>
              </a:rPr>
              <a:t> 1:2 </a:t>
            </a:r>
          </a:p>
          <a:p>
            <a:endParaRPr lang="en-US" altLang="en-US" dirty="0">
              <a:solidFill>
                <a:srgbClr val="2E445C"/>
              </a:solidFill>
            </a:endParaRPr>
          </a:p>
          <a:p>
            <a:endParaRPr lang="en-US" altLang="en-US" dirty="0">
              <a:solidFill>
                <a:srgbClr val="2E445C"/>
              </a:solidFill>
            </a:endParaRPr>
          </a:p>
          <a:p>
            <a:r>
              <a:rPr lang="en-US" altLang="en-US" dirty="0">
                <a:solidFill>
                  <a:srgbClr val="2E445C"/>
                </a:solidFill>
              </a:rPr>
              <a:t>The </a:t>
            </a:r>
            <a:r>
              <a:rPr lang="en-US" altLang="en-US" b="1" dirty="0">
                <a:solidFill>
                  <a:srgbClr val="2E445C"/>
                </a:solidFill>
              </a:rPr>
              <a:t>HEALTH gap</a:t>
            </a:r>
          </a:p>
          <a:p>
            <a:pPr lvl="1"/>
            <a:r>
              <a:rPr lang="en-US" altLang="en-US" dirty="0">
                <a:solidFill>
                  <a:srgbClr val="2E445C"/>
                </a:solidFill>
              </a:rPr>
              <a:t>On every measure of health, there is a large gap between whites and blacks.</a:t>
            </a:r>
          </a:p>
          <a:p>
            <a:pPr lvl="1"/>
            <a:r>
              <a:rPr lang="en-US" sz="2100" dirty="0"/>
              <a:t>"In short, rather than validating long-debunked hypotheses about intrinsic biological susceptibilities among non-White racial groups, the evidence to date reaffirms that </a:t>
            </a:r>
            <a:r>
              <a:rPr lang="en-US" sz="2100" b="1" dirty="0"/>
              <a:t>structural racism is a critical driving force behind COVID-19 disparities</a:t>
            </a:r>
            <a:r>
              <a:rPr lang="en-US" sz="2100" dirty="0"/>
              <a:t>.“ </a:t>
            </a:r>
            <a:r>
              <a:rPr lang="en-US" sz="2100" dirty="0">
                <a:hlinkClick r:id="rId3"/>
              </a:rPr>
              <a:t>https://www.cidrap.umn.edu/news-perspective/2020/09/studies-spotlight-covid-racial-health-disparities-similarities</a:t>
            </a:r>
            <a:r>
              <a:rPr lang="en-US" sz="2100" dirty="0"/>
              <a:t>  </a:t>
            </a:r>
            <a:endParaRPr lang="en-US" altLang="en-US" sz="2100" dirty="0">
              <a:solidFill>
                <a:srgbClr val="2E445C"/>
              </a:solidFill>
            </a:endParaRPr>
          </a:p>
        </p:txBody>
      </p:sp>
      <p:pic>
        <p:nvPicPr>
          <p:cNvPr id="1026" name="Picture 2" descr="21,162 Black Family Illustrations &amp; Clip Art - iStock">
            <a:extLst>
              <a:ext uri="{FF2B5EF4-FFF2-40B4-BE49-F238E27FC236}">
                <a16:creationId xmlns:a16="http://schemas.microsoft.com/office/drawing/2014/main" id="{0A9B0970-10FF-4498-BD61-A190089B2A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4089" y="1647224"/>
            <a:ext cx="1339607" cy="13396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1,162 Black Family Illustrations &amp; Clip Art - iStock">
            <a:extLst>
              <a:ext uri="{FF2B5EF4-FFF2-40B4-BE49-F238E27FC236}">
                <a16:creationId xmlns:a16="http://schemas.microsoft.com/office/drawing/2014/main" id="{DA7C843C-7287-4EF0-84C5-EB60ECCEE5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2668" y="1578003"/>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21,162 Black Family Illustrations &amp; Clip Art - iStock">
            <a:extLst>
              <a:ext uri="{FF2B5EF4-FFF2-40B4-BE49-F238E27FC236}">
                <a16:creationId xmlns:a16="http://schemas.microsoft.com/office/drawing/2014/main" id="{2931D6A6-7958-4F7A-AB6B-9301C7798A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9815" y="1612956"/>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ransparent Family Clipart Black And White - Family Clipart - Png Download  (#5438212) - PinClipart">
            <a:extLst>
              <a:ext uri="{FF2B5EF4-FFF2-40B4-BE49-F238E27FC236}">
                <a16:creationId xmlns:a16="http://schemas.microsoft.com/office/drawing/2014/main" id="{72C3F2EA-5A57-4BC4-88B0-0111F07D98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8674" y="1769124"/>
            <a:ext cx="1181099" cy="9971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Transparent Family Clipart Black And White - Family Clipart - Png Download  (#5438212) - PinClipart">
            <a:extLst>
              <a:ext uri="{FF2B5EF4-FFF2-40B4-BE49-F238E27FC236}">
                <a16:creationId xmlns:a16="http://schemas.microsoft.com/office/drawing/2014/main" id="{92F03E4E-EBEC-4D29-9720-303AC2518E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3796" y="3016278"/>
            <a:ext cx="1181099" cy="9971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21,162 Black Family Illustrations &amp; Clip Art - iStock">
            <a:extLst>
              <a:ext uri="{FF2B5EF4-FFF2-40B4-BE49-F238E27FC236}">
                <a16:creationId xmlns:a16="http://schemas.microsoft.com/office/drawing/2014/main" id="{9C07FEBC-1072-4A89-9559-D888700E83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7675" y="2795708"/>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11,411 Unemployment Vectors, Royalty-free Vector Unemployment Images |  Depositphotos®">
            <a:extLst>
              <a:ext uri="{FF2B5EF4-FFF2-40B4-BE49-F238E27FC236}">
                <a16:creationId xmlns:a16="http://schemas.microsoft.com/office/drawing/2014/main" id="{E2AF98B5-B86F-430B-B957-132B59B38E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7435" y="4116622"/>
            <a:ext cx="996763" cy="124595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ip Art African American Businessman - Black Man On Suit Png , Free  Transparent Clipart - ClipartKey">
            <a:extLst>
              <a:ext uri="{FF2B5EF4-FFF2-40B4-BE49-F238E27FC236}">
                <a16:creationId xmlns:a16="http://schemas.microsoft.com/office/drawing/2014/main" id="{9AE1B483-ED77-4A88-AA93-F52900E0C5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2800" y="4266921"/>
            <a:ext cx="756285" cy="9453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Clip Art African American Businessman - Black Man On Suit Png , Free  Transparent Clipart - ClipartKey">
            <a:extLst>
              <a:ext uri="{FF2B5EF4-FFF2-40B4-BE49-F238E27FC236}">
                <a16:creationId xmlns:a16="http://schemas.microsoft.com/office/drawing/2014/main" id="{26537FD1-A85B-4FEE-A2F2-60BCD6583F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9665" y="4299859"/>
            <a:ext cx="756285" cy="945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6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F997A-05B1-4CAB-85BE-375966B3900D}"/>
              </a:ext>
            </a:extLst>
          </p:cNvPr>
          <p:cNvSpPr>
            <a:spLocks noGrp="1"/>
          </p:cNvSpPr>
          <p:nvPr>
            <p:ph type="title"/>
          </p:nvPr>
        </p:nvSpPr>
        <p:spPr/>
        <p:txBody>
          <a:bodyPr/>
          <a:lstStyle/>
          <a:p>
            <a:r>
              <a:rPr lang="en-US" dirty="0"/>
              <a:t>A Quick Overview of selected marginalized communities</a:t>
            </a:r>
          </a:p>
        </p:txBody>
      </p:sp>
      <p:sp>
        <p:nvSpPr>
          <p:cNvPr id="3" name="Content Placeholder 2">
            <a:extLst>
              <a:ext uri="{FF2B5EF4-FFF2-40B4-BE49-F238E27FC236}">
                <a16:creationId xmlns:a16="http://schemas.microsoft.com/office/drawing/2014/main" id="{12F8D3B2-32DA-42FE-9124-9B685247B75D}"/>
              </a:ext>
            </a:extLst>
          </p:cNvPr>
          <p:cNvSpPr>
            <a:spLocks noGrp="1"/>
          </p:cNvSpPr>
          <p:nvPr>
            <p:ph idx="1"/>
          </p:nvPr>
        </p:nvSpPr>
        <p:spPr/>
        <p:txBody>
          <a:bodyPr/>
          <a:lstStyle/>
          <a:p>
            <a:pPr marL="457200" indent="-457200">
              <a:buAutoNum type="arabicPeriod"/>
            </a:pPr>
            <a:r>
              <a:rPr lang="en-US" dirty="0"/>
              <a:t>Native American (American Indian tribal) communities</a:t>
            </a:r>
          </a:p>
          <a:p>
            <a:pPr marL="457200" indent="-457200">
              <a:buAutoNum type="arabicPeriod"/>
            </a:pPr>
            <a:endParaRPr lang="en-US" dirty="0"/>
          </a:p>
          <a:p>
            <a:pPr marL="457200" indent="-457200">
              <a:buAutoNum type="arabicPeriod"/>
            </a:pPr>
            <a:r>
              <a:rPr lang="en-US" dirty="0"/>
              <a:t>Latinos/Hispanic communities</a:t>
            </a:r>
          </a:p>
          <a:p>
            <a:pPr marL="457200" indent="-457200">
              <a:buAutoNum type="arabicPeriod"/>
            </a:pPr>
            <a:endParaRPr lang="en-US" dirty="0"/>
          </a:p>
          <a:p>
            <a:pPr marL="457200" indent="-457200">
              <a:buAutoNum type="arabicPeriod"/>
            </a:pPr>
            <a:r>
              <a:rPr lang="en-US" dirty="0"/>
              <a:t>Women</a:t>
            </a:r>
          </a:p>
          <a:p>
            <a:pPr marL="457200" indent="-457200">
              <a:buAutoNum type="arabicPeriod"/>
            </a:pPr>
            <a:endParaRPr lang="en-US" dirty="0"/>
          </a:p>
          <a:p>
            <a:pPr marL="457200" indent="-457200">
              <a:buAutoNum type="arabicPeriod"/>
            </a:pPr>
            <a:r>
              <a:rPr lang="en-US" dirty="0"/>
              <a:t>LGBTQ communities</a:t>
            </a:r>
          </a:p>
          <a:p>
            <a:pPr marL="457200" indent="-457200">
              <a:buAutoNum type="arabicPeriod"/>
            </a:pPr>
            <a:endParaRPr lang="en-US" dirty="0"/>
          </a:p>
          <a:p>
            <a:pPr marL="457200" indent="-457200">
              <a:buAutoNum type="arabicPeriod"/>
            </a:pPr>
            <a:r>
              <a:rPr lang="en-US" dirty="0"/>
              <a:t>Asian American communities</a:t>
            </a:r>
          </a:p>
        </p:txBody>
      </p:sp>
    </p:spTree>
    <p:extLst>
      <p:ext uri="{BB962C8B-B14F-4D97-AF65-F5344CB8AC3E}">
        <p14:creationId xmlns:p14="http://schemas.microsoft.com/office/powerpoint/2010/main" val="1501780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A8DFA-CA01-4A3F-B9B5-A1CA2159D4AB}"/>
              </a:ext>
            </a:extLst>
          </p:cNvPr>
          <p:cNvSpPr>
            <a:spLocks noGrp="1"/>
          </p:cNvSpPr>
          <p:nvPr>
            <p:ph type="title"/>
          </p:nvPr>
        </p:nvSpPr>
        <p:spPr/>
        <p:txBody>
          <a:bodyPr>
            <a:normAutofit fontScale="90000"/>
          </a:bodyPr>
          <a:lstStyle/>
          <a:p>
            <a:r>
              <a:rPr lang="en-US" dirty="0"/>
              <a:t>Native Americans - North American continent, pre-Columbian</a:t>
            </a:r>
          </a:p>
        </p:txBody>
      </p:sp>
      <p:pic>
        <p:nvPicPr>
          <p:cNvPr id="4" name="Content Placeholder 3">
            <a:extLst>
              <a:ext uri="{FF2B5EF4-FFF2-40B4-BE49-F238E27FC236}">
                <a16:creationId xmlns:a16="http://schemas.microsoft.com/office/drawing/2014/main" id="{E110678A-AA24-4F64-8672-2D8613DB6FD5}"/>
              </a:ext>
            </a:extLst>
          </p:cNvPr>
          <p:cNvPicPr>
            <a:picLocks noGrp="1" noChangeAspect="1"/>
          </p:cNvPicPr>
          <p:nvPr>
            <p:ph idx="1"/>
          </p:nvPr>
        </p:nvPicPr>
        <p:blipFill>
          <a:blip r:embed="rId2"/>
          <a:stretch>
            <a:fillRect/>
          </a:stretch>
        </p:blipFill>
        <p:spPr>
          <a:xfrm>
            <a:off x="3058886" y="1152220"/>
            <a:ext cx="8294914" cy="5222936"/>
          </a:xfrm>
          <a:prstGeom prst="rect">
            <a:avLst/>
          </a:prstGeom>
        </p:spPr>
      </p:pic>
      <p:sp>
        <p:nvSpPr>
          <p:cNvPr id="5" name="TextBox 4">
            <a:extLst>
              <a:ext uri="{FF2B5EF4-FFF2-40B4-BE49-F238E27FC236}">
                <a16:creationId xmlns:a16="http://schemas.microsoft.com/office/drawing/2014/main" id="{C48431E8-11E0-43A6-B5E0-7812846D1BCE}"/>
              </a:ext>
            </a:extLst>
          </p:cNvPr>
          <p:cNvSpPr txBox="1"/>
          <p:nvPr/>
        </p:nvSpPr>
        <p:spPr>
          <a:xfrm>
            <a:off x="968829" y="2329543"/>
            <a:ext cx="2177142"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02020"/>
                </a:solidFill>
                <a:effectLst/>
                <a:uLnTx/>
                <a:uFillTx/>
                <a:latin typeface="Calibri"/>
                <a:ea typeface="+mn-ea"/>
                <a:cs typeface="+mn-cs"/>
              </a:rPr>
              <a:t>1492 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2020"/>
                </a:solidFill>
                <a:effectLst/>
                <a:uLnTx/>
                <a:uFillTx/>
                <a:latin typeface="Calibri"/>
                <a:ea typeface="+mn-ea"/>
                <a:cs typeface="+mn-cs"/>
              </a:rPr>
              <a:t> 562 distinct tribal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2020"/>
                </a:solidFill>
                <a:effectLst/>
                <a:uLnTx/>
                <a:uFillTx/>
                <a:latin typeface="Calibri"/>
                <a:ea typeface="+mn-ea"/>
                <a:cs typeface="+mn-cs"/>
              </a:rPr>
              <a:t>Population estimates range 8 to 112 million; by 1650, 6 million – decline caused mostly by disease brought by Europeans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20202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2020"/>
                </a:solidFill>
                <a:effectLst/>
                <a:uLnTx/>
                <a:uFillTx/>
                <a:latin typeface="Calibri"/>
                <a:ea typeface="+mn-ea"/>
                <a:cs typeface="+mn-cs"/>
              </a:rPr>
              <a:t>(unable to ascertain image source)</a:t>
            </a:r>
          </a:p>
        </p:txBody>
      </p:sp>
    </p:spTree>
    <p:extLst>
      <p:ext uri="{BB962C8B-B14F-4D97-AF65-F5344CB8AC3E}">
        <p14:creationId xmlns:p14="http://schemas.microsoft.com/office/powerpoint/2010/main" val="2533413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DA5C-C32D-456A-8DB9-81E8FB8E9B9F}"/>
              </a:ext>
            </a:extLst>
          </p:cNvPr>
          <p:cNvSpPr>
            <a:spLocks noGrp="1"/>
          </p:cNvSpPr>
          <p:nvPr>
            <p:ph type="title"/>
          </p:nvPr>
        </p:nvSpPr>
        <p:spPr/>
        <p:txBody>
          <a:bodyPr/>
          <a:lstStyle/>
          <a:p>
            <a:r>
              <a:rPr lang="en-US" dirty="0"/>
              <a:t>Native Americans and Louisiana Purchase - 1803</a:t>
            </a:r>
          </a:p>
        </p:txBody>
      </p:sp>
      <p:pic>
        <p:nvPicPr>
          <p:cNvPr id="9" name="Content Placeholder 8">
            <a:extLst>
              <a:ext uri="{FF2B5EF4-FFF2-40B4-BE49-F238E27FC236}">
                <a16:creationId xmlns:a16="http://schemas.microsoft.com/office/drawing/2014/main" id="{E0EE604F-C345-AA5B-7396-7ABBD05DACEC}"/>
              </a:ext>
            </a:extLst>
          </p:cNvPr>
          <p:cNvPicPr>
            <a:picLocks noGrp="1" noChangeAspect="1"/>
          </p:cNvPicPr>
          <p:nvPr>
            <p:ph idx="1"/>
          </p:nvPr>
        </p:nvPicPr>
        <p:blipFill>
          <a:blip r:embed="rId2"/>
          <a:stretch>
            <a:fillRect/>
          </a:stretch>
        </p:blipFill>
        <p:spPr>
          <a:xfrm>
            <a:off x="-1502698" y="1483360"/>
            <a:ext cx="13838683" cy="5161280"/>
          </a:xfrm>
          <a:prstGeom prst="rect">
            <a:avLst/>
          </a:prstGeom>
        </p:spPr>
      </p:pic>
    </p:spTree>
    <p:extLst>
      <p:ext uri="{BB962C8B-B14F-4D97-AF65-F5344CB8AC3E}">
        <p14:creationId xmlns:p14="http://schemas.microsoft.com/office/powerpoint/2010/main" val="229877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dirty="0">
                <a:solidFill>
                  <a:srgbClr val="007B80"/>
                </a:solidFill>
              </a:rPr>
              <a:t>Native Americans and the Context of Civil Rights</a:t>
            </a:r>
            <a:endParaRPr lang="en-US" dirty="0">
              <a:solidFill>
                <a:srgbClr val="007B80"/>
              </a:solidFill>
            </a:endParaRPr>
          </a:p>
        </p:txBody>
      </p:sp>
      <p:sp>
        <p:nvSpPr>
          <p:cNvPr id="3" name="Content Placeholder 2"/>
          <p:cNvSpPr>
            <a:spLocks noGrp="1"/>
          </p:cNvSpPr>
          <p:nvPr>
            <p:ph sz="half" idx="1"/>
          </p:nvPr>
        </p:nvSpPr>
        <p:spPr>
          <a:xfrm>
            <a:off x="838200" y="1460944"/>
            <a:ext cx="5181600" cy="5005170"/>
          </a:xfrm>
        </p:spPr>
        <p:txBody>
          <a:bodyPr>
            <a:normAutofit fontScale="62500" lnSpcReduction="20000"/>
          </a:bodyPr>
          <a:lstStyle/>
          <a:p>
            <a:r>
              <a:rPr lang="en-US" altLang="en-US" dirty="0">
                <a:solidFill>
                  <a:srgbClr val="2E445C"/>
                </a:solidFill>
              </a:rPr>
              <a:t>Laws of European nations – cannot take occupied lands by “discovery” or unjust war. Indigenous lands must be purchased or acquired by treaty, one sovereign to another.</a:t>
            </a:r>
          </a:p>
          <a:p>
            <a:r>
              <a:rPr lang="en-US" altLang="en-US" dirty="0">
                <a:solidFill>
                  <a:srgbClr val="2E445C"/>
                </a:solidFill>
              </a:rPr>
              <a:t>But most treaties that Native Americans signed with the U.S. government were broken or ignored.</a:t>
            </a:r>
          </a:p>
          <a:p>
            <a:r>
              <a:rPr lang="en-US" altLang="en-US" dirty="0">
                <a:solidFill>
                  <a:srgbClr val="2E445C"/>
                </a:solidFill>
              </a:rPr>
              <a:t>Native Americans were systematically removed from their lands and often killed (“Five Civilized Tribes” case).</a:t>
            </a:r>
          </a:p>
          <a:p>
            <a:r>
              <a:rPr lang="en-US" altLang="en-US" dirty="0">
                <a:solidFill>
                  <a:srgbClr val="2E445C"/>
                </a:solidFill>
              </a:rPr>
              <a:t>Removed to reservations, prevented from voting until 1924</a:t>
            </a:r>
          </a:p>
          <a:p>
            <a:r>
              <a:rPr lang="en-US" altLang="en-US" dirty="0">
                <a:solidFill>
                  <a:srgbClr val="2E445C"/>
                </a:solidFill>
              </a:rPr>
              <a:t>1880s -1920s Assimilation and Allotment - “surplus” reservation lands were given to whites (e.g., Yakama, Swinomish reservations)</a:t>
            </a:r>
          </a:p>
          <a:p>
            <a:r>
              <a:rPr lang="en-US" altLang="en-US" dirty="0">
                <a:solidFill>
                  <a:srgbClr val="2E445C"/>
                </a:solidFill>
              </a:rPr>
              <a:t>1934 – Indian Reorganization Act restored tribal governments, ended assimilation policy</a:t>
            </a:r>
          </a:p>
          <a:p>
            <a:r>
              <a:rPr lang="en-US" altLang="en-US" dirty="0">
                <a:solidFill>
                  <a:srgbClr val="2E445C"/>
                </a:solidFill>
              </a:rPr>
              <a:t>1950s – Congress terminated some tribes’ legal status(e.g., Klamath in Oregon)</a:t>
            </a:r>
          </a:p>
          <a:p>
            <a:r>
              <a:rPr lang="en-US" altLang="en-US" dirty="0">
                <a:solidFill>
                  <a:srgbClr val="2E445C"/>
                </a:solidFill>
              </a:rPr>
              <a:t>1975- Indian Self-Determination Act</a:t>
            </a:r>
          </a:p>
          <a:p>
            <a:endParaRPr lang="en-US" altLang="en-US" dirty="0">
              <a:solidFill>
                <a:srgbClr val="2E445C"/>
              </a:solidFill>
            </a:endParaRPr>
          </a:p>
        </p:txBody>
      </p:sp>
      <p:sp>
        <p:nvSpPr>
          <p:cNvPr id="4" name="Content Placeholder 3">
            <a:extLst>
              <a:ext uri="{FF2B5EF4-FFF2-40B4-BE49-F238E27FC236}">
                <a16:creationId xmlns:a16="http://schemas.microsoft.com/office/drawing/2014/main" id="{069150EF-C0E6-458F-9D88-D8DF64DB54B3}"/>
              </a:ext>
            </a:extLst>
          </p:cNvPr>
          <p:cNvSpPr>
            <a:spLocks noGrp="1"/>
          </p:cNvSpPr>
          <p:nvPr>
            <p:ph sz="half" idx="2"/>
          </p:nvPr>
        </p:nvSpPr>
        <p:spPr/>
        <p:txBody>
          <a:bodyPr>
            <a:normAutofit fontScale="62500" lnSpcReduction="20000"/>
          </a:bodyPr>
          <a:lstStyle/>
          <a:p>
            <a:r>
              <a:rPr lang="en-US" b="1" dirty="0"/>
              <a:t>Indian lands </a:t>
            </a:r>
            <a:r>
              <a:rPr lang="en-US" dirty="0"/>
              <a:t>through history</a:t>
            </a:r>
          </a:p>
          <a:p>
            <a:endParaRPr lang="en-US" dirty="0"/>
          </a:p>
        </p:txBody>
      </p:sp>
      <p:pic>
        <p:nvPicPr>
          <p:cNvPr id="6" name="Picture 5">
            <a:extLst>
              <a:ext uri="{FF2B5EF4-FFF2-40B4-BE49-F238E27FC236}">
                <a16:creationId xmlns:a16="http://schemas.microsoft.com/office/drawing/2014/main" id="{AE36A1FF-87C9-4F18-A6DA-44EF67026630}"/>
              </a:ext>
            </a:extLst>
          </p:cNvPr>
          <p:cNvPicPr>
            <a:picLocks noChangeAspect="1"/>
          </p:cNvPicPr>
          <p:nvPr/>
        </p:nvPicPr>
        <p:blipFill>
          <a:blip r:embed="rId3"/>
          <a:stretch>
            <a:fillRect/>
          </a:stretch>
        </p:blipFill>
        <p:spPr>
          <a:xfrm>
            <a:off x="6392955" y="2075380"/>
            <a:ext cx="5199639" cy="46850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848F-790D-4673-B63A-AA578B79C08D}"/>
              </a:ext>
            </a:extLst>
          </p:cNvPr>
          <p:cNvSpPr>
            <a:spLocks noGrp="1"/>
          </p:cNvSpPr>
          <p:nvPr>
            <p:ph type="title"/>
          </p:nvPr>
        </p:nvSpPr>
        <p:spPr/>
        <p:txBody>
          <a:bodyPr/>
          <a:lstStyle/>
          <a:p>
            <a:r>
              <a:rPr lang="en-US" dirty="0"/>
              <a:t>Native Americans - Indian Treaty Rights in Washington state</a:t>
            </a:r>
          </a:p>
        </p:txBody>
      </p:sp>
      <p:sp>
        <p:nvSpPr>
          <p:cNvPr id="3" name="Content Placeholder 2">
            <a:extLst>
              <a:ext uri="{FF2B5EF4-FFF2-40B4-BE49-F238E27FC236}">
                <a16:creationId xmlns:a16="http://schemas.microsoft.com/office/drawing/2014/main" id="{E4A3D5B9-0AEA-4D76-BB4E-44B84E879533}"/>
              </a:ext>
            </a:extLst>
          </p:cNvPr>
          <p:cNvSpPr>
            <a:spLocks noGrp="1"/>
          </p:cNvSpPr>
          <p:nvPr>
            <p:ph sz="half" idx="1"/>
          </p:nvPr>
        </p:nvSpPr>
        <p:spPr/>
        <p:txBody>
          <a:bodyPr>
            <a:normAutofit fontScale="92500" lnSpcReduction="10000"/>
          </a:bodyPr>
          <a:lstStyle/>
          <a:p>
            <a:r>
              <a:rPr lang="en-US" dirty="0"/>
              <a:t>1855 – </a:t>
            </a:r>
            <a:r>
              <a:rPr lang="en-US" i="1" dirty="0"/>
              <a:t>Stevens treaties </a:t>
            </a:r>
            <a:r>
              <a:rPr lang="en-US" dirty="0"/>
              <a:t>with WA tribes – land for reserved rights (fishing, hunting)</a:t>
            </a:r>
          </a:p>
          <a:p>
            <a:r>
              <a:rPr lang="en-US" dirty="0"/>
              <a:t>1974 – Federal judge blocks WA state officials from denying Indians fishing rights at traditional locations (</a:t>
            </a:r>
            <a:r>
              <a:rPr lang="en-US" i="1" dirty="0"/>
              <a:t>Boldt decision</a:t>
            </a:r>
            <a:r>
              <a:rPr lang="en-US" dirty="0"/>
              <a:t>)</a:t>
            </a:r>
          </a:p>
          <a:p>
            <a:r>
              <a:rPr lang="en-US" dirty="0"/>
              <a:t>1979 – US Supreme Court upholds key elements of Boldt decision.</a:t>
            </a:r>
          </a:p>
          <a:p>
            <a:r>
              <a:rPr lang="en-US" dirty="0"/>
              <a:t>Today – Tribes are co-managers of fisheries with state.</a:t>
            </a:r>
          </a:p>
          <a:p>
            <a:endParaRPr lang="en-US" dirty="0"/>
          </a:p>
          <a:p>
            <a:endParaRPr lang="en-US" dirty="0"/>
          </a:p>
        </p:txBody>
      </p:sp>
      <p:pic>
        <p:nvPicPr>
          <p:cNvPr id="5" name="Content Placeholder 4">
            <a:extLst>
              <a:ext uri="{FF2B5EF4-FFF2-40B4-BE49-F238E27FC236}">
                <a16:creationId xmlns:a16="http://schemas.microsoft.com/office/drawing/2014/main" id="{AADF3DC7-947C-42C1-8270-E1A56C34F800}"/>
              </a:ext>
            </a:extLst>
          </p:cNvPr>
          <p:cNvPicPr>
            <a:picLocks noGrp="1" noChangeAspect="1"/>
          </p:cNvPicPr>
          <p:nvPr>
            <p:ph sz="half" idx="2"/>
          </p:nvPr>
        </p:nvPicPr>
        <p:blipFill>
          <a:blip r:embed="rId2"/>
          <a:stretch>
            <a:fillRect/>
          </a:stretch>
        </p:blipFill>
        <p:spPr>
          <a:xfrm>
            <a:off x="6450835" y="1282450"/>
            <a:ext cx="3238625" cy="1836670"/>
          </a:xfrm>
          <a:prstGeom prst="rect">
            <a:avLst/>
          </a:prstGeom>
        </p:spPr>
      </p:pic>
      <p:pic>
        <p:nvPicPr>
          <p:cNvPr id="4" name="Picture 3">
            <a:extLst>
              <a:ext uri="{FF2B5EF4-FFF2-40B4-BE49-F238E27FC236}">
                <a16:creationId xmlns:a16="http://schemas.microsoft.com/office/drawing/2014/main" id="{EC5397D1-77DF-4282-914D-3BC8122966D1}"/>
              </a:ext>
            </a:extLst>
          </p:cNvPr>
          <p:cNvPicPr>
            <a:picLocks noChangeAspect="1"/>
          </p:cNvPicPr>
          <p:nvPr/>
        </p:nvPicPr>
        <p:blipFill>
          <a:blip r:embed="rId3"/>
          <a:stretch>
            <a:fillRect/>
          </a:stretch>
        </p:blipFill>
        <p:spPr>
          <a:xfrm>
            <a:off x="10120495" y="313950"/>
            <a:ext cx="1881006" cy="2478502"/>
          </a:xfrm>
          <a:prstGeom prst="rect">
            <a:avLst/>
          </a:prstGeom>
        </p:spPr>
      </p:pic>
      <p:sp>
        <p:nvSpPr>
          <p:cNvPr id="7" name="TextBox 6">
            <a:extLst>
              <a:ext uri="{FF2B5EF4-FFF2-40B4-BE49-F238E27FC236}">
                <a16:creationId xmlns:a16="http://schemas.microsoft.com/office/drawing/2014/main" id="{6D91802A-C892-4630-A9F6-0D87EB3A4A51}"/>
              </a:ext>
            </a:extLst>
          </p:cNvPr>
          <p:cNvSpPr txBox="1"/>
          <p:nvPr/>
        </p:nvSpPr>
        <p:spPr>
          <a:xfrm>
            <a:off x="10120495" y="2792452"/>
            <a:ext cx="19812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02020"/>
                </a:solidFill>
                <a:effectLst/>
                <a:uLnTx/>
                <a:uFillTx/>
                <a:latin typeface="Calibri"/>
                <a:ea typeface="+mn-ea"/>
                <a:cs typeface="+mn-cs"/>
              </a:rPr>
              <a:t>Judge Boldt</a:t>
            </a:r>
          </a:p>
        </p:txBody>
      </p:sp>
      <p:pic>
        <p:nvPicPr>
          <p:cNvPr id="8" name="Picture 7">
            <a:extLst>
              <a:ext uri="{FF2B5EF4-FFF2-40B4-BE49-F238E27FC236}">
                <a16:creationId xmlns:a16="http://schemas.microsoft.com/office/drawing/2014/main" id="{C29FA9CF-C922-547B-6A06-520FBCD6D657}"/>
              </a:ext>
            </a:extLst>
          </p:cNvPr>
          <p:cNvPicPr>
            <a:picLocks noChangeAspect="1"/>
          </p:cNvPicPr>
          <p:nvPr/>
        </p:nvPicPr>
        <p:blipFill>
          <a:blip r:embed="rId4"/>
          <a:stretch>
            <a:fillRect/>
          </a:stretch>
        </p:blipFill>
        <p:spPr>
          <a:xfrm>
            <a:off x="6528935" y="3252564"/>
            <a:ext cx="4824866" cy="3563275"/>
          </a:xfrm>
          <a:prstGeom prst="rect">
            <a:avLst/>
          </a:prstGeom>
        </p:spPr>
      </p:pic>
    </p:spTree>
    <p:extLst>
      <p:ext uri="{BB962C8B-B14F-4D97-AF65-F5344CB8AC3E}">
        <p14:creationId xmlns:p14="http://schemas.microsoft.com/office/powerpoint/2010/main" val="285451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45019-4601-45AC-9D05-09672267F4B5}"/>
              </a:ext>
            </a:extLst>
          </p:cNvPr>
          <p:cNvSpPr>
            <a:spLocks noGrp="1"/>
          </p:cNvSpPr>
          <p:nvPr>
            <p:ph type="title"/>
          </p:nvPr>
        </p:nvSpPr>
        <p:spPr/>
        <p:txBody>
          <a:bodyPr/>
          <a:lstStyle/>
          <a:p>
            <a:pPr algn="l"/>
            <a:r>
              <a:rPr lang="en-US" dirty="0">
                <a:solidFill>
                  <a:srgbClr val="007B80"/>
                </a:solidFill>
              </a:rPr>
              <a:t>Native Americans - Dakota Access Pipeline</a:t>
            </a:r>
          </a:p>
        </p:txBody>
      </p:sp>
      <p:sp>
        <p:nvSpPr>
          <p:cNvPr id="4" name="Content Placeholder 3">
            <a:extLst>
              <a:ext uri="{FF2B5EF4-FFF2-40B4-BE49-F238E27FC236}">
                <a16:creationId xmlns:a16="http://schemas.microsoft.com/office/drawing/2014/main" id="{85C82C0F-8620-4F00-A64E-4430E57C249B}"/>
              </a:ext>
            </a:extLst>
          </p:cNvPr>
          <p:cNvSpPr>
            <a:spLocks noGrp="1"/>
          </p:cNvSpPr>
          <p:nvPr>
            <p:ph sz="half" idx="1"/>
          </p:nvPr>
        </p:nvSpPr>
        <p:spPr/>
        <p:txBody>
          <a:bodyPr>
            <a:normAutofit lnSpcReduction="10000"/>
          </a:bodyPr>
          <a:lstStyle/>
          <a:p>
            <a:r>
              <a:rPr lang="en-US" sz="2000" b="1" dirty="0"/>
              <a:t>Standing Rock Sioux Tribe </a:t>
            </a:r>
            <a:r>
              <a:rPr lang="en-US" sz="2000" dirty="0"/>
              <a:t>led protests in 2016-17 against an oil pipeline that they claimed would </a:t>
            </a:r>
            <a:r>
              <a:rPr lang="en-US" sz="2000" b="1" dirty="0"/>
              <a:t>endanger their drinking water supply and damage ancestral burial grounds.</a:t>
            </a:r>
            <a:r>
              <a:rPr lang="en-US" sz="2000" dirty="0"/>
              <a:t> Protesters encamped on construction site.</a:t>
            </a:r>
          </a:p>
          <a:p>
            <a:r>
              <a:rPr lang="en-US" sz="2000" dirty="0"/>
              <a:t>President Trump ordered government to  expedite construction of pipeline.</a:t>
            </a:r>
          </a:p>
          <a:p>
            <a:r>
              <a:rPr lang="en-US" sz="2000" dirty="0"/>
              <a:t>March 25, 2020 – Federal judge orders full environmental review (3 years after oil began to flow)</a:t>
            </a:r>
          </a:p>
          <a:p>
            <a:r>
              <a:rPr lang="en-US" sz="2000" dirty="0"/>
              <a:t>Jan 2021 – DC Court of Appeals upholds federal judge’s order</a:t>
            </a:r>
          </a:p>
          <a:p>
            <a:r>
              <a:rPr lang="en-US" sz="2000" dirty="0">
                <a:hlinkClick r:id="rId3"/>
              </a:rPr>
              <a:t>https://www.pbs.org/newshour/nation/dakota-access-pipeline-operation-months-resistance</a:t>
            </a:r>
            <a:r>
              <a:rPr lang="en-US" sz="2000" dirty="0"/>
              <a:t> </a:t>
            </a:r>
          </a:p>
        </p:txBody>
      </p:sp>
      <p:sp>
        <p:nvSpPr>
          <p:cNvPr id="7" name="Content Placeholder 6">
            <a:extLst>
              <a:ext uri="{FF2B5EF4-FFF2-40B4-BE49-F238E27FC236}">
                <a16:creationId xmlns:a16="http://schemas.microsoft.com/office/drawing/2014/main" id="{3C11452F-6839-09D5-2270-77B27CFCC742}"/>
              </a:ext>
            </a:extLst>
          </p:cNvPr>
          <p:cNvSpPr>
            <a:spLocks noGrp="1"/>
          </p:cNvSpPr>
          <p:nvPr>
            <p:ph sz="half" idx="2"/>
          </p:nvPr>
        </p:nvSpPr>
        <p:spPr/>
        <p:txBody>
          <a:bodyPr>
            <a:normAutofit/>
          </a:bodyPr>
          <a:lstStyle/>
          <a:p>
            <a:r>
              <a:rPr lang="en-US" sz="2400" dirty="0">
                <a:solidFill>
                  <a:srgbClr val="FF0000"/>
                </a:solidFill>
              </a:rPr>
              <a:t>Insert photos showing encampment of protesters at Standing Rock Sioux oil pipeline protests</a:t>
            </a:r>
          </a:p>
        </p:txBody>
      </p:sp>
    </p:spTree>
    <p:extLst>
      <p:ext uri="{BB962C8B-B14F-4D97-AF65-F5344CB8AC3E}">
        <p14:creationId xmlns:p14="http://schemas.microsoft.com/office/powerpoint/2010/main" val="374359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dirty="0">
                <a:solidFill>
                  <a:srgbClr val="007B80"/>
                </a:solidFill>
              </a:rPr>
              <a:t>Latino communities; Immigrant rights</a:t>
            </a:r>
            <a:endParaRPr lang="en-US" dirty="0">
              <a:solidFill>
                <a:srgbClr val="007B80"/>
              </a:solidFill>
            </a:endParaRPr>
          </a:p>
        </p:txBody>
      </p:sp>
      <p:sp>
        <p:nvSpPr>
          <p:cNvPr id="3" name="Content Placeholder 2"/>
          <p:cNvSpPr>
            <a:spLocks noGrp="1"/>
          </p:cNvSpPr>
          <p:nvPr>
            <p:ph idx="1"/>
          </p:nvPr>
        </p:nvSpPr>
        <p:spPr/>
        <p:txBody>
          <a:bodyPr>
            <a:normAutofit fontScale="92500" lnSpcReduction="10000"/>
          </a:bodyPr>
          <a:lstStyle/>
          <a:p>
            <a:r>
              <a:rPr lang="en-US" dirty="0">
                <a:solidFill>
                  <a:srgbClr val="2E445C"/>
                </a:solidFill>
              </a:rPr>
              <a:t>Latinos are now largest minority group</a:t>
            </a:r>
            <a:br>
              <a:rPr lang="en-US" dirty="0">
                <a:solidFill>
                  <a:srgbClr val="2E445C"/>
                </a:solidFill>
              </a:rPr>
            </a:br>
            <a:endParaRPr lang="en-US" dirty="0">
              <a:solidFill>
                <a:srgbClr val="2E445C"/>
              </a:solidFill>
            </a:endParaRPr>
          </a:p>
          <a:p>
            <a:r>
              <a:rPr lang="en-US" dirty="0">
                <a:solidFill>
                  <a:srgbClr val="2E445C"/>
                </a:solidFill>
              </a:rPr>
              <a:t>Latinos have struggled for political and economic equality.</a:t>
            </a:r>
          </a:p>
          <a:p>
            <a:r>
              <a:rPr lang="en-US" dirty="0">
                <a:solidFill>
                  <a:srgbClr val="2E445C"/>
                </a:solidFill>
              </a:rPr>
              <a:t>	</a:t>
            </a:r>
            <a:r>
              <a:rPr lang="en-US" b="1" dirty="0">
                <a:solidFill>
                  <a:srgbClr val="2E445C"/>
                </a:solidFill>
              </a:rPr>
              <a:t>Cesar Chavez </a:t>
            </a:r>
            <a:r>
              <a:rPr lang="en-US" dirty="0">
                <a:solidFill>
                  <a:srgbClr val="2E445C"/>
                </a:solidFill>
              </a:rPr>
              <a:t>and Farmworker rights</a:t>
            </a:r>
          </a:p>
          <a:p>
            <a:endParaRPr lang="en-US" dirty="0">
              <a:solidFill>
                <a:srgbClr val="2E445C"/>
              </a:solidFill>
            </a:endParaRPr>
          </a:p>
          <a:p>
            <a:r>
              <a:rPr lang="en-US" dirty="0">
                <a:solidFill>
                  <a:srgbClr val="2E445C"/>
                </a:solidFill>
              </a:rPr>
              <a:t>Latinos lack the political clout of African Americans, because</a:t>
            </a:r>
          </a:p>
          <a:p>
            <a:pPr lvl="1"/>
            <a:r>
              <a:rPr lang="en-US" dirty="0">
                <a:solidFill>
                  <a:srgbClr val="2E445C"/>
                </a:solidFill>
              </a:rPr>
              <a:t>Vote at a lower rates</a:t>
            </a:r>
          </a:p>
          <a:p>
            <a:pPr lvl="1"/>
            <a:r>
              <a:rPr lang="en-US" dirty="0">
                <a:solidFill>
                  <a:srgbClr val="2E445C"/>
                </a:solidFill>
              </a:rPr>
              <a:t>More politically diverse</a:t>
            </a:r>
          </a:p>
          <a:p>
            <a:pPr marL="344487" lvl="1" indent="0">
              <a:buNone/>
            </a:pPr>
            <a:endParaRPr lang="en-US" dirty="0">
              <a:solidFill>
                <a:srgbClr val="2E445C"/>
              </a:solidFill>
            </a:endParaRPr>
          </a:p>
          <a:p>
            <a:pPr marL="344487" lvl="1" indent="0">
              <a:buNone/>
            </a:pPr>
            <a:endParaRPr lang="en-US" dirty="0">
              <a:solidFill>
                <a:srgbClr val="2E445C"/>
              </a:solidFill>
            </a:endParaRPr>
          </a:p>
          <a:p>
            <a:pPr marL="344487" lvl="1" indent="0">
              <a:buNone/>
            </a:pPr>
            <a:r>
              <a:rPr lang="en-US" dirty="0">
                <a:solidFill>
                  <a:srgbClr val="2E445C"/>
                </a:solidFill>
              </a:rPr>
              <a:t>Immigrant Rights:</a:t>
            </a:r>
          </a:p>
          <a:p>
            <a:pPr marL="344487" lvl="1" indent="0">
              <a:buNone/>
            </a:pPr>
            <a:r>
              <a:rPr lang="en-US" dirty="0">
                <a:solidFill>
                  <a:srgbClr val="2E445C"/>
                </a:solidFill>
              </a:rPr>
              <a:t>Dreamers &amp; DACA</a:t>
            </a:r>
          </a:p>
          <a:p>
            <a:pPr marL="344487" lvl="1" indent="0">
              <a:buNone/>
            </a:pPr>
            <a:r>
              <a:rPr lang="en-US" dirty="0">
                <a:solidFill>
                  <a:srgbClr val="2E445C"/>
                </a:solidFill>
                <a:hlinkClick r:id="rId3"/>
              </a:rPr>
              <a:t>https://www.haasjr.org/about/timeline/immigrant-rights</a:t>
            </a:r>
            <a:r>
              <a:rPr lang="en-US" dirty="0">
                <a:solidFill>
                  <a:srgbClr val="2E445C"/>
                </a:solidFill>
              </a:rPr>
              <a:t> </a:t>
            </a:r>
          </a:p>
        </p:txBody>
      </p:sp>
      <p:pic>
        <p:nvPicPr>
          <p:cNvPr id="6" name="Picture 5">
            <a:extLst>
              <a:ext uri="{FF2B5EF4-FFF2-40B4-BE49-F238E27FC236}">
                <a16:creationId xmlns:a16="http://schemas.microsoft.com/office/drawing/2014/main" id="{686EBAF5-053C-6ECE-7D0D-26D05A96C8C1}"/>
              </a:ext>
            </a:extLst>
          </p:cNvPr>
          <p:cNvPicPr>
            <a:picLocks noChangeAspect="1"/>
          </p:cNvPicPr>
          <p:nvPr/>
        </p:nvPicPr>
        <p:blipFill>
          <a:blip r:embed="rId4"/>
          <a:stretch>
            <a:fillRect/>
          </a:stretch>
        </p:blipFill>
        <p:spPr>
          <a:xfrm>
            <a:off x="8431938" y="1731901"/>
            <a:ext cx="3595922" cy="36693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dirty="0">
                <a:solidFill>
                  <a:srgbClr val="007B80"/>
                </a:solidFill>
              </a:rPr>
              <a:t>Women and Civil Rights</a:t>
            </a:r>
            <a:endParaRPr lang="en-US" dirty="0">
              <a:solidFill>
                <a:srgbClr val="007B80"/>
              </a:solidFill>
            </a:endParaRPr>
          </a:p>
        </p:txBody>
      </p:sp>
      <p:sp>
        <p:nvSpPr>
          <p:cNvPr id="3" name="Content Placeholder 2"/>
          <p:cNvSpPr>
            <a:spLocks noGrp="1"/>
          </p:cNvSpPr>
          <p:nvPr>
            <p:ph sz="half" idx="1"/>
          </p:nvPr>
        </p:nvSpPr>
        <p:spPr>
          <a:xfrm>
            <a:off x="838200" y="1460944"/>
            <a:ext cx="5181600" cy="5288199"/>
          </a:xfrm>
        </p:spPr>
        <p:txBody>
          <a:bodyPr>
            <a:noAutofit/>
          </a:bodyPr>
          <a:lstStyle/>
          <a:p>
            <a:pPr marL="342900" indent="-342900">
              <a:buFont typeface="Arial" panose="020B0604020202020204" pitchFamily="34" charset="0"/>
              <a:buChar char="•"/>
            </a:pPr>
            <a:r>
              <a:rPr lang="en-US" altLang="en-US" sz="2000" dirty="0">
                <a:solidFill>
                  <a:srgbClr val="2E445C"/>
                </a:solidFill>
              </a:rPr>
              <a:t>Women have long been held out of political action (“All MEN are created equal”)</a:t>
            </a:r>
          </a:p>
          <a:p>
            <a:pPr marL="342900" indent="-342900">
              <a:buFont typeface="Arial" panose="020B0604020202020204" pitchFamily="34" charset="0"/>
              <a:buChar char="•"/>
            </a:pPr>
            <a:endParaRPr lang="en-US" altLang="en-US" sz="2000" b="1" dirty="0">
              <a:solidFill>
                <a:srgbClr val="2E445C"/>
              </a:solidFill>
            </a:endParaRPr>
          </a:p>
          <a:p>
            <a:pPr marL="342900" indent="-342900">
              <a:buFont typeface="Arial" panose="020B0604020202020204" pitchFamily="34" charset="0"/>
              <a:buChar char="•"/>
            </a:pPr>
            <a:r>
              <a:rPr lang="en-US" altLang="en-US" sz="2000" b="1" dirty="0">
                <a:solidFill>
                  <a:srgbClr val="2E445C"/>
                </a:solidFill>
              </a:rPr>
              <a:t>Abigail Adams </a:t>
            </a:r>
            <a:r>
              <a:rPr lang="en-US" altLang="en-US" sz="2000" dirty="0">
                <a:solidFill>
                  <a:srgbClr val="2E445C"/>
                </a:solidFill>
              </a:rPr>
              <a:t>(wife of 2</a:t>
            </a:r>
            <a:r>
              <a:rPr lang="en-US" altLang="en-US" sz="2000" baseline="30000" dirty="0">
                <a:solidFill>
                  <a:srgbClr val="2E445C"/>
                </a:solidFill>
              </a:rPr>
              <a:t>nd</a:t>
            </a:r>
            <a:r>
              <a:rPr lang="en-US" altLang="en-US" sz="2000" dirty="0">
                <a:solidFill>
                  <a:srgbClr val="2E445C"/>
                </a:solidFill>
              </a:rPr>
              <a:t> President John Adams), on eve of Declaration of Independence, warned her husband: </a:t>
            </a:r>
            <a:r>
              <a:rPr lang="en-US" altLang="en-US" sz="2000" i="1" dirty="0">
                <a:solidFill>
                  <a:srgbClr val="2E445C"/>
                </a:solidFill>
              </a:rPr>
              <a:t>“[W]e (women) will not hold ourselves bound by any laws in which we have no voice or representation.”</a:t>
            </a:r>
          </a:p>
          <a:p>
            <a:pPr marL="342900" indent="-342900">
              <a:buFont typeface="Arial" panose="020B0604020202020204" pitchFamily="34" charset="0"/>
              <a:buChar char="•"/>
            </a:pPr>
            <a:r>
              <a:rPr lang="en-US" altLang="en-US" sz="2000" dirty="0">
                <a:solidFill>
                  <a:srgbClr val="2E445C"/>
                </a:solidFill>
              </a:rPr>
              <a:t>Women only won the </a:t>
            </a:r>
            <a:r>
              <a:rPr lang="en-US" altLang="en-US" sz="2000" b="1" dirty="0">
                <a:solidFill>
                  <a:srgbClr val="2E445C"/>
                </a:solidFill>
              </a:rPr>
              <a:t>right to vote </a:t>
            </a:r>
            <a:r>
              <a:rPr lang="en-US" altLang="en-US" sz="2000" dirty="0">
                <a:solidFill>
                  <a:srgbClr val="2E445C"/>
                </a:solidFill>
              </a:rPr>
              <a:t>in 1920  after years of marches, demonstrations, civil disobedience and jailing of their movement leaders.</a:t>
            </a:r>
          </a:p>
          <a:p>
            <a:pPr marL="342900" indent="-342900">
              <a:buFont typeface="Arial" panose="020B0604020202020204" pitchFamily="34" charset="0"/>
              <a:buChar char="•"/>
            </a:pPr>
            <a:r>
              <a:rPr lang="en-US" altLang="en-US" sz="2000" dirty="0">
                <a:solidFill>
                  <a:srgbClr val="2E445C"/>
                </a:solidFill>
              </a:rPr>
              <a:t>Laws against women owning property motivated by </a:t>
            </a:r>
            <a:r>
              <a:rPr lang="en-US" altLang="en-US" sz="2000" b="1" dirty="0">
                <a:solidFill>
                  <a:srgbClr val="2E445C"/>
                </a:solidFill>
              </a:rPr>
              <a:t>protectionism</a:t>
            </a:r>
          </a:p>
        </p:txBody>
      </p:sp>
      <p:pic>
        <p:nvPicPr>
          <p:cNvPr id="5" name="Content Placeholder 4">
            <a:extLst>
              <a:ext uri="{FF2B5EF4-FFF2-40B4-BE49-F238E27FC236}">
                <a16:creationId xmlns:a16="http://schemas.microsoft.com/office/drawing/2014/main" id="{608EAB48-EB54-40EA-BBAE-D6F4880DF528}"/>
              </a:ext>
            </a:extLst>
          </p:cNvPr>
          <p:cNvPicPr>
            <a:picLocks noGrp="1" noChangeAspect="1"/>
          </p:cNvPicPr>
          <p:nvPr>
            <p:ph sz="half" idx="2"/>
          </p:nvPr>
        </p:nvPicPr>
        <p:blipFill>
          <a:blip r:embed="rId3"/>
          <a:stretch>
            <a:fillRect/>
          </a:stretch>
        </p:blipFill>
        <p:spPr>
          <a:xfrm>
            <a:off x="6686550" y="1460944"/>
            <a:ext cx="4460422" cy="2490402"/>
          </a:xfrm>
          <a:prstGeom prst="rect">
            <a:avLst/>
          </a:prstGeom>
        </p:spPr>
      </p:pic>
      <p:sp>
        <p:nvSpPr>
          <p:cNvPr id="6" name="TextBox 5">
            <a:extLst>
              <a:ext uri="{FF2B5EF4-FFF2-40B4-BE49-F238E27FC236}">
                <a16:creationId xmlns:a16="http://schemas.microsoft.com/office/drawing/2014/main" id="{DA3FCAC2-F16A-4B4C-A617-F43A5D24222E}"/>
              </a:ext>
            </a:extLst>
          </p:cNvPr>
          <p:cNvSpPr txBox="1"/>
          <p:nvPr/>
        </p:nvSpPr>
        <p:spPr>
          <a:xfrm>
            <a:off x="6520543" y="4129840"/>
            <a:ext cx="4626429" cy="1477328"/>
          </a:xfrm>
          <a:prstGeom prst="rect">
            <a:avLst/>
          </a:prstGeom>
          <a:noFill/>
        </p:spPr>
        <p:txBody>
          <a:bodyPr wrap="square" rtlCol="0">
            <a:spAutoFit/>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2E445C"/>
                </a:solidFill>
                <a:effectLst/>
                <a:uLnTx/>
                <a:uFillTx/>
                <a:latin typeface="Cambria"/>
                <a:ea typeface="+mn-ea"/>
                <a:cs typeface="Calibri" charset="0"/>
              </a:rPr>
              <a:t>Women today earn 75% of men for similar work; continue to fight for </a:t>
            </a:r>
            <a:r>
              <a:rPr kumimoji="0" lang="en-US" altLang="en-US" sz="2000" b="1" i="0" u="none" strike="noStrike" kern="1200" cap="none" spc="0" normalizeH="0" baseline="0" noProof="0" dirty="0">
                <a:ln>
                  <a:noFill/>
                </a:ln>
                <a:solidFill>
                  <a:srgbClr val="2E445C"/>
                </a:solidFill>
                <a:effectLst/>
                <a:uLnTx/>
                <a:uFillTx/>
                <a:latin typeface="Cambria"/>
                <a:ea typeface="+mn-ea"/>
                <a:cs typeface="Calibri" charset="0"/>
              </a:rPr>
              <a:t>equal pay</a:t>
            </a:r>
            <a:r>
              <a:rPr kumimoji="0" lang="en-US" altLang="en-US" sz="2000" b="0" i="0" u="none" strike="noStrike" kern="1200" cap="none" spc="0" normalizeH="0" baseline="0" noProof="0" dirty="0">
                <a:ln>
                  <a:noFill/>
                </a:ln>
                <a:solidFill>
                  <a:srgbClr val="2E445C"/>
                </a:solidFill>
                <a:effectLst/>
                <a:uLnTx/>
                <a:uFillTx/>
                <a:latin typeface="Cambria"/>
                <a:ea typeface="+mn-ea"/>
                <a:cs typeface="Calibri" charset="0"/>
              </a:rPr>
              <a:t>, reproductive rights under state laws and against sexual harassment and domestic violence.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7B3473-651E-4598-8F70-8F78DDBC8DDE}"/>
              </a:ext>
            </a:extLst>
          </p:cNvPr>
          <p:cNvSpPr>
            <a:spLocks noGrp="1"/>
          </p:cNvSpPr>
          <p:nvPr>
            <p:ph type="title"/>
          </p:nvPr>
        </p:nvSpPr>
        <p:spPr/>
        <p:txBody>
          <a:bodyPr/>
          <a:lstStyle/>
          <a:p>
            <a:pPr algn="l"/>
            <a:r>
              <a:rPr lang="en-US" dirty="0">
                <a:solidFill>
                  <a:srgbClr val="007B80"/>
                </a:solidFill>
              </a:rPr>
              <a:t>Sexual Harassment and #MeToo</a:t>
            </a:r>
          </a:p>
        </p:txBody>
      </p:sp>
      <p:sp>
        <p:nvSpPr>
          <p:cNvPr id="6" name="Content Placeholder 5">
            <a:extLst>
              <a:ext uri="{FF2B5EF4-FFF2-40B4-BE49-F238E27FC236}">
                <a16:creationId xmlns:a16="http://schemas.microsoft.com/office/drawing/2014/main" id="{0DF009B1-73DC-46FF-A877-FB660CC16C7F}"/>
              </a:ext>
            </a:extLst>
          </p:cNvPr>
          <p:cNvSpPr>
            <a:spLocks noGrp="1"/>
          </p:cNvSpPr>
          <p:nvPr>
            <p:ph sz="half" idx="1"/>
          </p:nvPr>
        </p:nvSpPr>
        <p:spPr>
          <a:xfrm>
            <a:off x="838200" y="1460944"/>
            <a:ext cx="5181600" cy="5397056"/>
          </a:xfrm>
        </p:spPr>
        <p:txBody>
          <a:bodyPr>
            <a:normAutofit fontScale="77500" lnSpcReduction="20000"/>
          </a:bodyPr>
          <a:lstStyle/>
          <a:p>
            <a:r>
              <a:rPr lang="en-US" b="1" dirty="0">
                <a:solidFill>
                  <a:srgbClr val="2E445C"/>
                </a:solidFill>
              </a:rPr>
              <a:t>1991</a:t>
            </a:r>
            <a:r>
              <a:rPr lang="en-US" dirty="0">
                <a:solidFill>
                  <a:srgbClr val="2E445C"/>
                </a:solidFill>
              </a:rPr>
              <a:t> - Law professor Anita Hill testified against Clarence Thomas, her former boss, accusing him of sexual harassment, during his Supreme Court nomination hearings in the Senate.</a:t>
            </a:r>
            <a:br>
              <a:rPr lang="en-US" dirty="0">
                <a:solidFill>
                  <a:srgbClr val="2E445C"/>
                </a:solidFill>
              </a:rPr>
            </a:br>
            <a:endParaRPr lang="en-US" dirty="0">
              <a:solidFill>
                <a:srgbClr val="2E445C"/>
              </a:solidFill>
            </a:endParaRPr>
          </a:p>
          <a:p>
            <a:r>
              <a:rPr lang="en-US" b="1" dirty="0">
                <a:solidFill>
                  <a:srgbClr val="2E445C"/>
                </a:solidFill>
              </a:rPr>
              <a:t>2017</a:t>
            </a:r>
            <a:r>
              <a:rPr lang="en-US" dirty="0">
                <a:solidFill>
                  <a:srgbClr val="2E445C"/>
                </a:solidFill>
              </a:rPr>
              <a:t>.Allegations of sexual assault by Hollywood mogul, Harvey Weinstein</a:t>
            </a:r>
          </a:p>
          <a:p>
            <a:pPr lvl="1"/>
            <a:r>
              <a:rPr lang="en-US" dirty="0">
                <a:solidFill>
                  <a:srgbClr val="2E445C"/>
                </a:solidFill>
              </a:rPr>
              <a:t>Many other women share their stories with the hashtag </a:t>
            </a:r>
            <a:r>
              <a:rPr lang="en-US" b="1" dirty="0">
                <a:solidFill>
                  <a:srgbClr val="2E445C"/>
                </a:solidFill>
              </a:rPr>
              <a:t>#MeToo</a:t>
            </a:r>
            <a:r>
              <a:rPr lang="en-US" dirty="0">
                <a:solidFill>
                  <a:srgbClr val="2E445C"/>
                </a:solidFill>
              </a:rPr>
              <a:t>.</a:t>
            </a:r>
          </a:p>
          <a:p>
            <a:pPr marL="457200" lvl="1" indent="0">
              <a:buNone/>
            </a:pPr>
            <a:r>
              <a:rPr lang="en-US" altLang="en-US" dirty="0">
                <a:solidFill>
                  <a:srgbClr val="2E445C"/>
                </a:solidFill>
                <a:hlinkClick r:id="rId3"/>
              </a:rPr>
              <a:t>https://www.youtube.com/watch?v=fSbFFwHDzQo&amp;feature=emb_logo</a:t>
            </a:r>
            <a:r>
              <a:rPr lang="en-US" altLang="en-US" dirty="0">
                <a:solidFill>
                  <a:srgbClr val="2E445C"/>
                </a:solidFill>
              </a:rPr>
              <a:t> </a:t>
            </a:r>
          </a:p>
          <a:p>
            <a:pPr marL="457200" lvl="1" indent="0">
              <a:buNone/>
            </a:pPr>
            <a:br>
              <a:rPr lang="en-US" dirty="0">
                <a:solidFill>
                  <a:srgbClr val="2E445C"/>
                </a:solidFill>
              </a:rPr>
            </a:br>
            <a:endParaRPr lang="en-US" dirty="0">
              <a:solidFill>
                <a:srgbClr val="2E445C"/>
              </a:solidFill>
            </a:endParaRPr>
          </a:p>
          <a:p>
            <a:r>
              <a:rPr lang="en-US" b="1" dirty="0">
                <a:solidFill>
                  <a:srgbClr val="2E445C"/>
                </a:solidFill>
              </a:rPr>
              <a:t>2018</a:t>
            </a:r>
            <a:r>
              <a:rPr lang="en-US" dirty="0">
                <a:solidFill>
                  <a:srgbClr val="2E445C"/>
                </a:solidFill>
              </a:rPr>
              <a:t> Christine </a:t>
            </a:r>
            <a:r>
              <a:rPr lang="en-US" dirty="0" err="1">
                <a:solidFill>
                  <a:srgbClr val="2E445C"/>
                </a:solidFill>
              </a:rPr>
              <a:t>Blasey</a:t>
            </a:r>
            <a:r>
              <a:rPr lang="en-US" dirty="0">
                <a:solidFill>
                  <a:srgbClr val="2E445C"/>
                </a:solidFill>
              </a:rPr>
              <a:t> Ford testifies at Brett Kavanaugh’s Supreme Court confirmation hearing that he sexually assaulted here when they were both in high school.</a:t>
            </a:r>
          </a:p>
          <a:p>
            <a:endParaRPr lang="en-US" dirty="0">
              <a:solidFill>
                <a:srgbClr val="2E445C"/>
              </a:solidFill>
            </a:endParaRPr>
          </a:p>
          <a:p>
            <a:pPr lvl="1"/>
            <a:endParaRPr lang="en-US" dirty="0">
              <a:solidFill>
                <a:srgbClr val="2E445C"/>
              </a:solidFill>
            </a:endParaRPr>
          </a:p>
          <a:p>
            <a:pPr lvl="1"/>
            <a:endParaRPr lang="en-US" dirty="0">
              <a:solidFill>
                <a:srgbClr val="2E445C"/>
              </a:solidFill>
            </a:endParaRPr>
          </a:p>
          <a:p>
            <a:pPr lvl="1"/>
            <a:endParaRPr lang="en-US" dirty="0"/>
          </a:p>
        </p:txBody>
      </p:sp>
      <p:sp>
        <p:nvSpPr>
          <p:cNvPr id="2" name="Content Placeholder 1">
            <a:extLst>
              <a:ext uri="{FF2B5EF4-FFF2-40B4-BE49-F238E27FC236}">
                <a16:creationId xmlns:a16="http://schemas.microsoft.com/office/drawing/2014/main" id="{8A9CFA66-CF8B-43DE-A344-1AD963B808B5}"/>
              </a:ext>
            </a:extLst>
          </p:cNvPr>
          <p:cNvSpPr>
            <a:spLocks noGrp="1"/>
          </p:cNvSpPr>
          <p:nvPr>
            <p:ph sz="half" idx="2"/>
          </p:nvPr>
        </p:nvSpPr>
        <p:spPr/>
        <p:txBody>
          <a:bodyPr>
            <a:normAutofit fontScale="77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8" name="TextBox 7">
            <a:extLst>
              <a:ext uri="{FF2B5EF4-FFF2-40B4-BE49-F238E27FC236}">
                <a16:creationId xmlns:a16="http://schemas.microsoft.com/office/drawing/2014/main" id="{41683ECF-8BFB-69C9-7727-D0979C9A18C2}"/>
              </a:ext>
            </a:extLst>
          </p:cNvPr>
          <p:cNvSpPr txBox="1"/>
          <p:nvPr/>
        </p:nvSpPr>
        <p:spPr>
          <a:xfrm>
            <a:off x="6418400" y="1604555"/>
            <a:ext cx="2509520" cy="1477328"/>
          </a:xfrm>
          <a:prstGeom prst="rect">
            <a:avLst/>
          </a:prstGeom>
          <a:noFill/>
        </p:spPr>
        <p:txBody>
          <a:bodyPr wrap="square" rtlCol="0">
            <a:spAutoFit/>
          </a:bodyPr>
          <a:lstStyle/>
          <a:p>
            <a:r>
              <a:rPr lang="en-US" dirty="0">
                <a:solidFill>
                  <a:srgbClr val="FF0000"/>
                </a:solidFill>
              </a:rPr>
              <a:t>Photos of Anita Hill and Clarence Thomas from Senate Judiciary committee hearings 1991</a:t>
            </a:r>
          </a:p>
        </p:txBody>
      </p:sp>
      <p:sp>
        <p:nvSpPr>
          <p:cNvPr id="9" name="TextBox 8">
            <a:extLst>
              <a:ext uri="{FF2B5EF4-FFF2-40B4-BE49-F238E27FC236}">
                <a16:creationId xmlns:a16="http://schemas.microsoft.com/office/drawing/2014/main" id="{564729A9-C8B2-A85F-7F33-B49457AAB5D1}"/>
              </a:ext>
            </a:extLst>
          </p:cNvPr>
          <p:cNvSpPr txBox="1"/>
          <p:nvPr/>
        </p:nvSpPr>
        <p:spPr>
          <a:xfrm>
            <a:off x="9428480" y="2905760"/>
            <a:ext cx="2560320" cy="646331"/>
          </a:xfrm>
          <a:prstGeom prst="rect">
            <a:avLst/>
          </a:prstGeom>
          <a:noFill/>
        </p:spPr>
        <p:txBody>
          <a:bodyPr wrap="square" rtlCol="0">
            <a:spAutoFit/>
          </a:bodyPr>
          <a:lstStyle/>
          <a:p>
            <a:r>
              <a:rPr lang="en-US" dirty="0">
                <a:solidFill>
                  <a:srgbClr val="FF0000"/>
                </a:solidFill>
              </a:rPr>
              <a:t>Photo showing arrest of Harvey Weinstein</a:t>
            </a:r>
          </a:p>
        </p:txBody>
      </p:sp>
      <p:sp>
        <p:nvSpPr>
          <p:cNvPr id="10" name="TextBox 9">
            <a:extLst>
              <a:ext uri="{FF2B5EF4-FFF2-40B4-BE49-F238E27FC236}">
                <a16:creationId xmlns:a16="http://schemas.microsoft.com/office/drawing/2014/main" id="{91C5AF3F-FD87-24E7-83D5-337498DC957C}"/>
              </a:ext>
            </a:extLst>
          </p:cNvPr>
          <p:cNvSpPr txBox="1"/>
          <p:nvPr/>
        </p:nvSpPr>
        <p:spPr>
          <a:xfrm>
            <a:off x="7081520" y="4704080"/>
            <a:ext cx="3840480" cy="923330"/>
          </a:xfrm>
          <a:prstGeom prst="rect">
            <a:avLst/>
          </a:prstGeom>
          <a:noFill/>
        </p:spPr>
        <p:txBody>
          <a:bodyPr wrap="square" rtlCol="0">
            <a:spAutoFit/>
          </a:bodyPr>
          <a:lstStyle/>
          <a:p>
            <a:r>
              <a:rPr lang="en-US" dirty="0">
                <a:solidFill>
                  <a:srgbClr val="FF0000"/>
                </a:solidFill>
              </a:rPr>
              <a:t>Photos of Brett Kavanaugh and Christine Blasey Ford testifying before Senate Judiciary committee in 2018</a:t>
            </a:r>
          </a:p>
        </p:txBody>
      </p:sp>
    </p:spTree>
    <p:extLst>
      <p:ext uri="{BB962C8B-B14F-4D97-AF65-F5344CB8AC3E}">
        <p14:creationId xmlns:p14="http://schemas.microsoft.com/office/powerpoint/2010/main" val="410641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dirty="0">
                <a:solidFill>
                  <a:srgbClr val="007B80"/>
                </a:solidFill>
              </a:rPr>
              <a:t>LGBTQ Community and the Context of Civil Rights</a:t>
            </a:r>
            <a:endParaRPr lang="en-US" dirty="0">
              <a:solidFill>
                <a:srgbClr val="007B80"/>
              </a:solidFill>
            </a:endParaRPr>
          </a:p>
        </p:txBody>
      </p:sp>
      <p:sp>
        <p:nvSpPr>
          <p:cNvPr id="3" name="Content Placeholder 2"/>
          <p:cNvSpPr>
            <a:spLocks noGrp="1"/>
          </p:cNvSpPr>
          <p:nvPr>
            <p:ph sz="half" idx="1"/>
          </p:nvPr>
        </p:nvSpPr>
        <p:spPr/>
        <p:txBody>
          <a:bodyPr>
            <a:normAutofit/>
          </a:bodyPr>
          <a:lstStyle/>
          <a:p>
            <a:r>
              <a:rPr lang="en-US" altLang="en-US" sz="2000" dirty="0">
                <a:solidFill>
                  <a:srgbClr val="2E445C"/>
                </a:solidFill>
              </a:rPr>
              <a:t>The LGBTQ community is the most recent group to engage in the struggle for civil rights.</a:t>
            </a:r>
          </a:p>
          <a:p>
            <a:endParaRPr lang="en-US" altLang="en-US" sz="2000" dirty="0">
              <a:solidFill>
                <a:srgbClr val="2E445C"/>
              </a:solidFill>
            </a:endParaRPr>
          </a:p>
          <a:p>
            <a:r>
              <a:rPr lang="en-US" altLang="en-US" sz="2000" dirty="0">
                <a:solidFill>
                  <a:srgbClr val="2E445C"/>
                </a:solidFill>
              </a:rPr>
              <a:t>Political action began with the </a:t>
            </a:r>
            <a:r>
              <a:rPr lang="en-US" altLang="en-US" sz="2000" b="1" dirty="0">
                <a:solidFill>
                  <a:srgbClr val="2E445C"/>
                </a:solidFill>
              </a:rPr>
              <a:t>Stonewall Rebellion </a:t>
            </a:r>
            <a:r>
              <a:rPr lang="en-US" altLang="en-US" sz="2000" dirty="0">
                <a:solidFill>
                  <a:srgbClr val="2E445C"/>
                </a:solidFill>
              </a:rPr>
              <a:t>in 1969.</a:t>
            </a:r>
          </a:p>
          <a:p>
            <a:r>
              <a:rPr lang="en-US" altLang="en-US" sz="2000" dirty="0">
                <a:solidFill>
                  <a:srgbClr val="2E445C"/>
                </a:solidFill>
                <a:hlinkClick r:id="rId3"/>
              </a:rPr>
              <a:t>https://www.youtube.com/watch?v=Q9wdMJmuBlA&amp;feature=emb_logo</a:t>
            </a:r>
            <a:r>
              <a:rPr lang="en-US" altLang="en-US" sz="2000" dirty="0">
                <a:solidFill>
                  <a:srgbClr val="2E445C"/>
                </a:solidFill>
              </a:rPr>
              <a:t> </a:t>
            </a:r>
          </a:p>
          <a:p>
            <a:r>
              <a:rPr lang="en-US" altLang="en-US" sz="2000" dirty="0">
                <a:solidFill>
                  <a:srgbClr val="2E445C"/>
                </a:solidFill>
              </a:rPr>
              <a:t>Support for gay rights has grown substantially in the 50 years since.</a:t>
            </a:r>
          </a:p>
          <a:p>
            <a:endParaRPr lang="en-US" altLang="en-US" sz="2000" dirty="0">
              <a:solidFill>
                <a:srgbClr val="2E445C"/>
              </a:solidFill>
            </a:endParaRPr>
          </a:p>
          <a:p>
            <a:r>
              <a:rPr lang="en-US" altLang="en-US" sz="2000" dirty="0">
                <a:solidFill>
                  <a:srgbClr val="2E445C"/>
                </a:solidFill>
              </a:rPr>
              <a:t>2015: Supreme Court rules that gay marriage is legal nationwide</a:t>
            </a:r>
            <a:r>
              <a:rPr lang="en-US" altLang="en-US" dirty="0">
                <a:solidFill>
                  <a:srgbClr val="2E445C"/>
                </a:solidFill>
              </a:rPr>
              <a:t>.</a:t>
            </a:r>
          </a:p>
          <a:p>
            <a:endParaRPr lang="en-US" altLang="en-US" dirty="0"/>
          </a:p>
          <a:p>
            <a:endParaRPr lang="en-US" altLang="en-US" dirty="0"/>
          </a:p>
        </p:txBody>
      </p:sp>
      <p:sp>
        <p:nvSpPr>
          <p:cNvPr id="7" name="Content Placeholder 6">
            <a:extLst>
              <a:ext uri="{FF2B5EF4-FFF2-40B4-BE49-F238E27FC236}">
                <a16:creationId xmlns:a16="http://schemas.microsoft.com/office/drawing/2014/main" id="{A3DBF922-EEC9-4CB8-B570-062757A84166}"/>
              </a:ext>
            </a:extLst>
          </p:cNvPr>
          <p:cNvSpPr>
            <a:spLocks noGrp="1"/>
          </p:cNvSpPr>
          <p:nvPr>
            <p:ph sz="half" idx="2"/>
          </p:nvPr>
        </p:nvSpPr>
        <p:spPr/>
        <p:txBody>
          <a:bodyPr>
            <a:normAutofit/>
          </a:bodyPr>
          <a:lstStyle/>
          <a:p>
            <a:r>
              <a:rPr lang="en-US" sz="2000" dirty="0">
                <a:solidFill>
                  <a:srgbClr val="FF0000"/>
                </a:solidFill>
              </a:rPr>
              <a:t>Insert photo of demonstrators in front of Stonewall Inn commemorating anniversary of original protest.</a:t>
            </a:r>
          </a:p>
          <a:p>
            <a:endParaRPr lang="en-US" sz="2000" dirty="0">
              <a:solidFill>
                <a:srgbClr val="FF0000"/>
              </a:solidFill>
            </a:endParaRPr>
          </a:p>
          <a:p>
            <a:endParaRPr lang="en-US" sz="2000" dirty="0">
              <a:solidFill>
                <a:srgbClr val="FF0000"/>
              </a:solidFill>
            </a:endParaRPr>
          </a:p>
          <a:p>
            <a:endParaRPr lang="en-US" sz="2000" dirty="0">
              <a:solidFill>
                <a:srgbClr val="FF0000"/>
              </a:solidFill>
            </a:endParaRPr>
          </a:p>
          <a:p>
            <a:endParaRPr lang="en-US" sz="2000" dirty="0">
              <a:solidFill>
                <a:srgbClr val="FF0000"/>
              </a:solidFill>
            </a:endParaRPr>
          </a:p>
          <a:p>
            <a:endParaRPr lang="en-US" sz="2000" dirty="0">
              <a:solidFill>
                <a:srgbClr val="FF0000"/>
              </a:solidFill>
            </a:endParaRPr>
          </a:p>
          <a:p>
            <a:endParaRPr lang="en-US" sz="2000" dirty="0">
              <a:solidFill>
                <a:srgbClr val="FF0000"/>
              </a:solidFill>
            </a:endParaRPr>
          </a:p>
          <a:p>
            <a:endParaRPr lang="en-US" sz="2000" dirty="0">
              <a:solidFill>
                <a:srgbClr val="FF0000"/>
              </a:solidFill>
            </a:endParaRPr>
          </a:p>
          <a:p>
            <a:r>
              <a:rPr lang="en-US" sz="2000" dirty="0">
                <a:solidFill>
                  <a:srgbClr val="FF0000"/>
                </a:solidFill>
              </a:rPr>
              <a:t>Insert photo of pro-LGBTQ demonstrators in front of US Supreme Court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D6FD7-E537-48C0-8CED-98702938D299}"/>
              </a:ext>
            </a:extLst>
          </p:cNvPr>
          <p:cNvSpPr>
            <a:spLocks noGrp="1"/>
          </p:cNvSpPr>
          <p:nvPr>
            <p:ph type="title"/>
          </p:nvPr>
        </p:nvSpPr>
        <p:spPr/>
        <p:txBody>
          <a:bodyPr/>
          <a:lstStyle/>
          <a:p>
            <a:r>
              <a:rPr lang="en-US" dirty="0"/>
              <a:t>White Supremacy (cont.)</a:t>
            </a:r>
          </a:p>
        </p:txBody>
      </p:sp>
      <p:sp>
        <p:nvSpPr>
          <p:cNvPr id="3" name="Content Placeholder 2">
            <a:extLst>
              <a:ext uri="{FF2B5EF4-FFF2-40B4-BE49-F238E27FC236}">
                <a16:creationId xmlns:a16="http://schemas.microsoft.com/office/drawing/2014/main" id="{7EFE056F-14D1-4171-B6A6-4E8EA1BA63D0}"/>
              </a:ext>
            </a:extLst>
          </p:cNvPr>
          <p:cNvSpPr>
            <a:spLocks noGrp="1"/>
          </p:cNvSpPr>
          <p:nvPr>
            <p:ph idx="1"/>
          </p:nvPr>
        </p:nvSpPr>
        <p:spPr>
          <a:xfrm>
            <a:off x="838199" y="1485900"/>
            <a:ext cx="10025743" cy="5006975"/>
          </a:xfrm>
        </p:spPr>
        <p:txBody>
          <a:bodyPr>
            <a:normAutofit fontScale="92500" lnSpcReduction="20000"/>
          </a:bodyPr>
          <a:lstStyle/>
          <a:p>
            <a:pPr marL="0" indent="0">
              <a:buNone/>
            </a:pPr>
            <a:r>
              <a:rPr lang="en-US" b="1" dirty="0"/>
              <a:t>Key Concepts &amp; Definitions</a:t>
            </a:r>
          </a:p>
          <a:p>
            <a:r>
              <a:rPr lang="en-US" b="1" dirty="0"/>
              <a:t>Race</a:t>
            </a:r>
            <a:r>
              <a:rPr lang="en-US" dirty="0"/>
              <a:t> is a </a:t>
            </a:r>
            <a:r>
              <a:rPr lang="en-US" u="sng" dirty="0"/>
              <a:t>social construct </a:t>
            </a:r>
            <a:r>
              <a:rPr lang="en-US" dirty="0"/>
              <a:t>(idea), not biological</a:t>
            </a:r>
          </a:p>
          <a:p>
            <a:r>
              <a:rPr lang="en-US" dirty="0"/>
              <a:t>Prejudice vs. </a:t>
            </a:r>
            <a:r>
              <a:rPr lang="en-US" b="1" dirty="0"/>
              <a:t>racism</a:t>
            </a:r>
          </a:p>
          <a:p>
            <a:pPr lvl="1"/>
            <a:r>
              <a:rPr lang="en-US" dirty="0"/>
              <a:t>One common definition: “Racism is any prejudice against someone because of their race.”</a:t>
            </a:r>
          </a:p>
          <a:p>
            <a:pPr lvl="1"/>
            <a:r>
              <a:rPr lang="en-US" dirty="0"/>
              <a:t>A better definition: “Racism is any prejudice against someone because of their race, </a:t>
            </a:r>
            <a:r>
              <a:rPr lang="en-US" dirty="0">
                <a:highlight>
                  <a:srgbClr val="FFFF00"/>
                </a:highlight>
              </a:rPr>
              <a:t>when those views are reinforced by systems of power.</a:t>
            </a:r>
            <a:r>
              <a:rPr lang="en-US" dirty="0"/>
              <a:t>”</a:t>
            </a:r>
          </a:p>
          <a:p>
            <a:r>
              <a:rPr lang="en-US" b="1" dirty="0"/>
              <a:t>Systemic/structural racism</a:t>
            </a:r>
            <a:r>
              <a:rPr lang="en-US" dirty="0"/>
              <a:t>: racism embedded in the structures of society, often invisible to those unaffected by them.</a:t>
            </a:r>
          </a:p>
          <a:p>
            <a:r>
              <a:rPr lang="en-US" b="1" dirty="0"/>
              <a:t>White privilege</a:t>
            </a:r>
            <a:r>
              <a:rPr lang="en-US" dirty="0"/>
              <a:t> </a:t>
            </a:r>
          </a:p>
          <a:p>
            <a:pPr lvl="1"/>
            <a:r>
              <a:rPr lang="en-US" dirty="0"/>
              <a:t>“An advantage or set of advantages that you have that others do not, based on your ‘whiteness’.” (also often invisible to the privileged person)</a:t>
            </a:r>
          </a:p>
          <a:p>
            <a:pPr indent="-227013"/>
            <a:r>
              <a:rPr lang="en-US" b="1" dirty="0"/>
              <a:t>Micro-aggressions</a:t>
            </a:r>
          </a:p>
          <a:p>
            <a:pPr lvl="1"/>
            <a:r>
              <a:rPr lang="en-US" dirty="0"/>
              <a:t>“Small daily insults and indignities perpetrated against marginalized or oppressed people because of their affiliation with that marginalized or oppressed group.”</a:t>
            </a:r>
          </a:p>
        </p:txBody>
      </p:sp>
      <p:sp>
        <p:nvSpPr>
          <p:cNvPr id="4" name="&quot;Not Allowed&quot; Symbol 3">
            <a:extLst>
              <a:ext uri="{FF2B5EF4-FFF2-40B4-BE49-F238E27FC236}">
                <a16:creationId xmlns:a16="http://schemas.microsoft.com/office/drawing/2014/main" id="{BD50A850-ECAB-4088-9A0F-4648354BEACF}"/>
              </a:ext>
            </a:extLst>
          </p:cNvPr>
          <p:cNvSpPr/>
          <p:nvPr/>
        </p:nvSpPr>
        <p:spPr>
          <a:xfrm>
            <a:off x="5851070" y="2152650"/>
            <a:ext cx="981075" cy="914400"/>
          </a:xfrm>
          <a:prstGeom prst="noSmoking">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Calibri"/>
              <a:ea typeface="+mn-ea"/>
              <a:cs typeface="+mn-cs"/>
            </a:endParaRPr>
          </a:p>
        </p:txBody>
      </p:sp>
    </p:spTree>
    <p:extLst>
      <p:ext uri="{BB962C8B-B14F-4D97-AF65-F5344CB8AC3E}">
        <p14:creationId xmlns:p14="http://schemas.microsoft.com/office/powerpoint/2010/main" val="411042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8" end="8"/>
                                            </p:txEl>
                                          </p:spTgt>
                                        </p:tgtEl>
                                        <p:attrNameLst>
                                          <p:attrName>ppt_c</p:attrName>
                                        </p:attrNameLst>
                                      </p:cBhvr>
                                      <p:to>
                                        <a:schemeClr val="bg2"/>
                                      </p:to>
                                    </p:animClr>
                                  </p:subTnLst>
                                </p:cTn>
                              </p:par>
                              <p:par>
                                <p:cTn id="37" presetID="1"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9" end="9"/>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dirty="0">
                <a:solidFill>
                  <a:srgbClr val="007B80"/>
                </a:solidFill>
              </a:rPr>
              <a:t>Chinese Americans and Civil Rights</a:t>
            </a:r>
            <a:endParaRPr lang="en-US" dirty="0">
              <a:solidFill>
                <a:srgbClr val="007B80"/>
              </a:solidFill>
            </a:endParaRPr>
          </a:p>
        </p:txBody>
      </p:sp>
      <p:sp>
        <p:nvSpPr>
          <p:cNvPr id="3" name="Content Placeholder 2"/>
          <p:cNvSpPr>
            <a:spLocks noGrp="1"/>
          </p:cNvSpPr>
          <p:nvPr>
            <p:ph sz="half" idx="1"/>
          </p:nvPr>
        </p:nvSpPr>
        <p:spPr/>
        <p:txBody>
          <a:bodyPr/>
          <a:lstStyle/>
          <a:p>
            <a:r>
              <a:rPr lang="en-US" altLang="en-US" dirty="0">
                <a:solidFill>
                  <a:srgbClr val="2E445C"/>
                </a:solidFill>
              </a:rPr>
              <a:t>Experienced discrimination with arrival in 1800s</a:t>
            </a:r>
          </a:p>
          <a:p>
            <a:endParaRPr lang="en-US" altLang="en-US" dirty="0">
              <a:solidFill>
                <a:srgbClr val="2E445C"/>
              </a:solidFill>
            </a:endParaRPr>
          </a:p>
          <a:p>
            <a:pPr lvl="1"/>
            <a:r>
              <a:rPr lang="en-US" altLang="en-US" b="1" dirty="0">
                <a:solidFill>
                  <a:srgbClr val="2E445C"/>
                </a:solidFill>
              </a:rPr>
              <a:t>Chinese</a:t>
            </a:r>
            <a:r>
              <a:rPr lang="en-US" altLang="en-US" dirty="0">
                <a:solidFill>
                  <a:srgbClr val="2E445C"/>
                </a:solidFill>
              </a:rPr>
              <a:t> miners and railroad workers victims of violence </a:t>
            </a:r>
          </a:p>
          <a:p>
            <a:pPr lvl="1"/>
            <a:endParaRPr lang="en-US" altLang="en-US" dirty="0">
              <a:solidFill>
                <a:srgbClr val="2E445C"/>
              </a:solidFill>
            </a:endParaRPr>
          </a:p>
          <a:p>
            <a:pPr lvl="1"/>
            <a:r>
              <a:rPr lang="en-US" altLang="en-US" dirty="0">
                <a:solidFill>
                  <a:srgbClr val="2E445C"/>
                </a:solidFill>
              </a:rPr>
              <a:t>In 1882, Congress attempted to deny Chinese immigrants from becoming citizens (Chinese Exclusion Act)</a:t>
            </a:r>
          </a:p>
          <a:p>
            <a:pPr lvl="1"/>
            <a:r>
              <a:rPr lang="en-US" altLang="en-US" dirty="0">
                <a:solidFill>
                  <a:srgbClr val="2E445C"/>
                </a:solidFill>
              </a:rPr>
              <a:t>Violence against Chinese in Seattle</a:t>
            </a:r>
          </a:p>
          <a:p>
            <a:pPr lvl="1"/>
            <a:endParaRPr lang="en-US" altLang="en-US" dirty="0">
              <a:solidFill>
                <a:srgbClr val="2E445C"/>
              </a:solidFill>
            </a:endParaRPr>
          </a:p>
        </p:txBody>
      </p:sp>
      <p:pic>
        <p:nvPicPr>
          <p:cNvPr id="6" name="Content Placeholder 5">
            <a:extLst>
              <a:ext uri="{FF2B5EF4-FFF2-40B4-BE49-F238E27FC236}">
                <a16:creationId xmlns:a16="http://schemas.microsoft.com/office/drawing/2014/main" id="{BE9B2463-8B5F-4138-A83B-405A3EDA7390}"/>
              </a:ext>
            </a:extLst>
          </p:cNvPr>
          <p:cNvPicPr>
            <a:picLocks noGrp="1" noChangeAspect="1"/>
          </p:cNvPicPr>
          <p:nvPr>
            <p:ph sz="half" idx="2"/>
          </p:nvPr>
        </p:nvPicPr>
        <p:blipFill>
          <a:blip r:embed="rId3"/>
          <a:stretch>
            <a:fillRect/>
          </a:stretch>
        </p:blipFill>
        <p:spPr>
          <a:xfrm>
            <a:off x="6344470" y="1282450"/>
            <a:ext cx="5181600" cy="2694432"/>
          </a:xfrm>
          <a:prstGeom prst="rect">
            <a:avLst/>
          </a:prstGeom>
        </p:spPr>
      </p:pic>
      <p:pic>
        <p:nvPicPr>
          <p:cNvPr id="4" name="Picture 3">
            <a:extLst>
              <a:ext uri="{FF2B5EF4-FFF2-40B4-BE49-F238E27FC236}">
                <a16:creationId xmlns:a16="http://schemas.microsoft.com/office/drawing/2014/main" id="{A6CC1F30-8A3A-4A4E-9294-F350919D2B2C}"/>
              </a:ext>
            </a:extLst>
          </p:cNvPr>
          <p:cNvPicPr>
            <a:picLocks noChangeAspect="1"/>
          </p:cNvPicPr>
          <p:nvPr/>
        </p:nvPicPr>
        <p:blipFill>
          <a:blip r:embed="rId4"/>
          <a:stretch>
            <a:fillRect/>
          </a:stretch>
        </p:blipFill>
        <p:spPr>
          <a:xfrm>
            <a:off x="6277254" y="4070218"/>
            <a:ext cx="5316031" cy="27082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dirty="0">
                <a:solidFill>
                  <a:srgbClr val="007B80"/>
                </a:solidFill>
              </a:rPr>
              <a:t>Japanese Americans: World War II</a:t>
            </a:r>
            <a:endParaRPr lang="en-US" dirty="0">
              <a:solidFill>
                <a:srgbClr val="007B80"/>
              </a:solidFill>
            </a:endParaRPr>
          </a:p>
        </p:txBody>
      </p:sp>
      <p:sp>
        <p:nvSpPr>
          <p:cNvPr id="4" name="Content Placeholder 3">
            <a:extLst>
              <a:ext uri="{FF2B5EF4-FFF2-40B4-BE49-F238E27FC236}">
                <a16:creationId xmlns:a16="http://schemas.microsoft.com/office/drawing/2014/main" id="{7D51AFE5-E128-4580-B5F3-D5DAF5617F2F}"/>
              </a:ext>
            </a:extLst>
          </p:cNvPr>
          <p:cNvSpPr>
            <a:spLocks noGrp="1"/>
          </p:cNvSpPr>
          <p:nvPr>
            <p:ph sz="half" idx="1"/>
          </p:nvPr>
        </p:nvSpPr>
        <p:spPr/>
        <p:txBody>
          <a:bodyPr>
            <a:normAutofit lnSpcReduction="10000"/>
          </a:bodyPr>
          <a:lstStyle/>
          <a:p>
            <a:r>
              <a:rPr lang="en-US" sz="2400" dirty="0"/>
              <a:t>WWII - “Interned” in concentration camps – lost their farms and homes</a:t>
            </a:r>
          </a:p>
          <a:p>
            <a:endParaRPr lang="en-US" sz="2400" dirty="0"/>
          </a:p>
          <a:p>
            <a:r>
              <a:rPr lang="en-US" sz="2400" dirty="0"/>
              <a:t>1944 – US Supreme Court rules internment did </a:t>
            </a:r>
            <a:r>
              <a:rPr lang="en-US" sz="2400" u="sng" dirty="0"/>
              <a:t>not</a:t>
            </a:r>
            <a:r>
              <a:rPr lang="en-US" sz="2400" dirty="0"/>
              <a:t> violate Constitution (</a:t>
            </a:r>
            <a:r>
              <a:rPr lang="en-US" sz="2400" i="1" dirty="0"/>
              <a:t>Korematsu v US</a:t>
            </a:r>
            <a:r>
              <a:rPr lang="en-US" sz="2400" dirty="0"/>
              <a:t>)</a:t>
            </a:r>
          </a:p>
          <a:p>
            <a:endParaRPr lang="en-US" sz="2400" dirty="0"/>
          </a:p>
          <a:p>
            <a:r>
              <a:rPr lang="en-US" sz="2400" dirty="0"/>
              <a:t>2018 – Supreme Court expressly overrules the 1944 decision while upholding President Trump’s travel ban: the decision </a:t>
            </a:r>
            <a:r>
              <a:rPr lang="en-US" sz="2400" b="1" i="1" dirty="0"/>
              <a:t>“was gravely wrong the day it was decided” </a:t>
            </a:r>
            <a:r>
              <a:rPr lang="en-US" sz="2400" dirty="0"/>
              <a:t>– Chief Justice John Roberts</a:t>
            </a:r>
          </a:p>
        </p:txBody>
      </p:sp>
      <p:sp>
        <p:nvSpPr>
          <p:cNvPr id="5" name="Content Placeholder 4">
            <a:extLst>
              <a:ext uri="{FF2B5EF4-FFF2-40B4-BE49-F238E27FC236}">
                <a16:creationId xmlns:a16="http://schemas.microsoft.com/office/drawing/2014/main" id="{9EF0C5C1-0648-45CF-ACBC-B06D8C262C3F}"/>
              </a:ext>
            </a:extLst>
          </p:cNvPr>
          <p:cNvSpPr>
            <a:spLocks noGrp="1"/>
          </p:cNvSpPr>
          <p:nvPr>
            <p:ph sz="half" idx="2"/>
          </p:nvPr>
        </p:nvSpPr>
        <p:spPr/>
        <p:txBody>
          <a:bodyPr>
            <a:normAutofit lnSpcReduction="10000"/>
          </a:bodyPr>
          <a:lstStyle/>
          <a:p>
            <a:endParaRPr lang="en-US"/>
          </a:p>
        </p:txBody>
      </p:sp>
      <p:pic>
        <p:nvPicPr>
          <p:cNvPr id="3" name="Picture 2" descr="Dozens of Japanese-Americans behind a barbed wire fence at the Japanese Internment camp at Santa Anita. "/>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225585" y="1460944"/>
            <a:ext cx="5128215" cy="42213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780FF-74E1-49B4-A391-529F9D112525}"/>
              </a:ext>
            </a:extLst>
          </p:cNvPr>
          <p:cNvSpPr>
            <a:spLocks noGrp="1"/>
          </p:cNvSpPr>
          <p:nvPr>
            <p:ph type="title"/>
          </p:nvPr>
        </p:nvSpPr>
        <p:spPr/>
        <p:txBody>
          <a:bodyPr/>
          <a:lstStyle/>
          <a:p>
            <a:r>
              <a:rPr lang="en-US" dirty="0"/>
              <a:t>Social Justice: Power, Privilege &amp; Inequity</a:t>
            </a:r>
          </a:p>
        </p:txBody>
      </p:sp>
      <p:sp>
        <p:nvSpPr>
          <p:cNvPr id="3" name="Content Placeholder 2">
            <a:extLst>
              <a:ext uri="{FF2B5EF4-FFF2-40B4-BE49-F238E27FC236}">
                <a16:creationId xmlns:a16="http://schemas.microsoft.com/office/drawing/2014/main" id="{DAE018CF-2862-468E-B11D-2A4B57E8D876}"/>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US" b="1" dirty="0"/>
              <a:t>Dominant</a:t>
            </a:r>
            <a:r>
              <a:rPr lang="en-US" dirty="0"/>
              <a:t> group enjoys </a:t>
            </a:r>
            <a:r>
              <a:rPr lang="en-US" dirty="0">
                <a:highlight>
                  <a:srgbClr val="FFFF00"/>
                </a:highlight>
              </a:rPr>
              <a:t>privileges/advantages </a:t>
            </a:r>
            <a:r>
              <a:rPr lang="en-US" dirty="0"/>
              <a:t>denied a </a:t>
            </a:r>
            <a:r>
              <a:rPr lang="en-US" b="1" dirty="0"/>
              <a:t>subordinate</a:t>
            </a:r>
            <a:r>
              <a:rPr lang="en-US" dirty="0"/>
              <a:t> group</a:t>
            </a:r>
          </a:p>
          <a:p>
            <a:pPr marL="342900" indent="-342900">
              <a:buFont typeface="Arial" panose="020B0604020202020204" pitchFamily="34" charset="0"/>
              <a:buChar char="•"/>
            </a:pPr>
            <a:r>
              <a:rPr lang="en-US" dirty="0"/>
              <a:t>“social identity” - ties us to dominant and/or subordinate groups through </a:t>
            </a:r>
            <a:r>
              <a:rPr lang="en-US" i="1" dirty="0"/>
              <a:t>socialization</a:t>
            </a:r>
          </a:p>
          <a:p>
            <a:pPr marL="914400" lvl="1" indent="-342900">
              <a:buFont typeface="Arial" panose="020B0604020202020204" pitchFamily="34" charset="0"/>
              <a:buChar char="•"/>
            </a:pPr>
            <a:r>
              <a:rPr lang="en-US" dirty="0"/>
              <a:t>EXAMPLE: white woman loses job promotion to less qualified white man </a:t>
            </a:r>
          </a:p>
          <a:p>
            <a:pPr marL="1373188" lvl="2" indent="-342900">
              <a:buFont typeface="Arial" panose="020B0604020202020204" pitchFamily="34" charset="0"/>
              <a:buChar char="•"/>
            </a:pPr>
            <a:r>
              <a:rPr lang="en-US" dirty="0"/>
              <a:t>She experiences oppression as a member of a </a:t>
            </a:r>
            <a:r>
              <a:rPr lang="en-US" u="sng" dirty="0"/>
              <a:t>subordinate</a:t>
            </a:r>
            <a:r>
              <a:rPr lang="en-US" dirty="0"/>
              <a:t> group (women) even while enjoying privileges as part of a </a:t>
            </a:r>
            <a:r>
              <a:rPr lang="en-US" u="sng" dirty="0"/>
              <a:t>dominant</a:t>
            </a:r>
            <a:r>
              <a:rPr lang="en-US" dirty="0"/>
              <a:t> group (white) – this is </a:t>
            </a:r>
            <a:r>
              <a:rPr lang="en-US" b="1" dirty="0"/>
              <a:t>systemic </a:t>
            </a:r>
            <a:r>
              <a:rPr lang="en-US" dirty="0"/>
              <a:t>discrimination based on sex</a:t>
            </a:r>
          </a:p>
          <a:p>
            <a:pPr marL="914400" lvl="1" indent="-342900">
              <a:buFont typeface="Arial" panose="020B0604020202020204" pitchFamily="34" charset="0"/>
              <a:buChar char="•"/>
            </a:pPr>
            <a:r>
              <a:rPr lang="en-US" dirty="0"/>
              <a:t>Overlapping social identities = “intersectionality”</a:t>
            </a:r>
          </a:p>
          <a:p>
            <a:pPr marL="342900" indent="-342900">
              <a:buFont typeface="Arial" panose="020B0604020202020204" pitchFamily="34" charset="0"/>
              <a:buChar char="•"/>
            </a:pPr>
            <a:r>
              <a:rPr lang="en-US" dirty="0"/>
              <a:t>Examples of other social identities in dominant/subordinate categories?</a:t>
            </a:r>
          </a:p>
          <a:p>
            <a:pPr marL="342900" indent="-342900">
              <a:buFont typeface="Arial" panose="020B0604020202020204" pitchFamily="34" charset="0"/>
              <a:buChar char="•"/>
            </a:pPr>
            <a:r>
              <a:rPr lang="en-US" dirty="0"/>
              <a:t>What are </a:t>
            </a:r>
            <a:r>
              <a:rPr lang="en-US" b="1" dirty="0"/>
              <a:t>your own social identities? </a:t>
            </a:r>
            <a:r>
              <a:rPr lang="en-US" dirty="0"/>
              <a:t>Where do they come from? Where do they fit within dominant/subordinate groups?</a:t>
            </a:r>
          </a:p>
        </p:txBody>
      </p:sp>
    </p:spTree>
    <p:extLst>
      <p:ext uri="{BB962C8B-B14F-4D97-AF65-F5344CB8AC3E}">
        <p14:creationId xmlns:p14="http://schemas.microsoft.com/office/powerpoint/2010/main" val="128374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C5FFA-73D0-4BCD-A852-FAA941BF5856}"/>
              </a:ext>
            </a:extLst>
          </p:cNvPr>
          <p:cNvSpPr>
            <a:spLocks noGrp="1"/>
          </p:cNvSpPr>
          <p:nvPr>
            <p:ph type="title"/>
          </p:nvPr>
        </p:nvSpPr>
        <p:spPr/>
        <p:txBody>
          <a:bodyPr/>
          <a:lstStyle/>
          <a:p>
            <a:r>
              <a:rPr lang="en-US" dirty="0"/>
              <a:t>A simple illustration of systemic discrimination - Lefties</a:t>
            </a:r>
          </a:p>
        </p:txBody>
      </p:sp>
      <p:pic>
        <p:nvPicPr>
          <p:cNvPr id="4" name="Content Placeholder 3">
            <a:extLst>
              <a:ext uri="{FF2B5EF4-FFF2-40B4-BE49-F238E27FC236}">
                <a16:creationId xmlns:a16="http://schemas.microsoft.com/office/drawing/2014/main" id="{93943957-70DC-45BD-9240-2E95CCD141E8}"/>
              </a:ext>
            </a:extLst>
          </p:cNvPr>
          <p:cNvPicPr>
            <a:picLocks noGrp="1" noChangeAspect="1"/>
          </p:cNvPicPr>
          <p:nvPr>
            <p:ph idx="1"/>
          </p:nvPr>
        </p:nvPicPr>
        <p:blipFill>
          <a:blip r:embed="rId2"/>
          <a:stretch>
            <a:fillRect/>
          </a:stretch>
        </p:blipFill>
        <p:spPr>
          <a:xfrm>
            <a:off x="6420415" y="1583690"/>
            <a:ext cx="5070546" cy="3210538"/>
          </a:xfrm>
          <a:prstGeom prst="rect">
            <a:avLst/>
          </a:prstGeom>
        </p:spPr>
      </p:pic>
      <p:sp>
        <p:nvSpPr>
          <p:cNvPr id="3" name="TextBox 2">
            <a:extLst>
              <a:ext uri="{FF2B5EF4-FFF2-40B4-BE49-F238E27FC236}">
                <a16:creationId xmlns:a16="http://schemas.microsoft.com/office/drawing/2014/main" id="{0D687E33-74D5-704E-E39E-6CFEE886264D}"/>
              </a:ext>
            </a:extLst>
          </p:cNvPr>
          <p:cNvSpPr txBox="1"/>
          <p:nvPr/>
        </p:nvSpPr>
        <p:spPr>
          <a:xfrm>
            <a:off x="599440" y="1443990"/>
            <a:ext cx="5303520" cy="5078313"/>
          </a:xfrm>
          <a:prstGeom prst="rect">
            <a:avLst/>
          </a:prstGeom>
          <a:noFill/>
        </p:spPr>
        <p:txBody>
          <a:bodyPr wrap="square" rtlCol="0">
            <a:spAutoFit/>
          </a:bodyPr>
          <a:lstStyle/>
          <a:p>
            <a:r>
              <a:rPr lang="en-US" dirty="0"/>
              <a:t>The spray bottle in the photos is designed for right-handed people. When left-handed users set the bottle down in the same manner as right-handers would, the front label faces backwards, making it less convenient to find for the next use. The company’s design team didn’t </a:t>
            </a:r>
            <a:r>
              <a:rPr lang="en-US" b="1" dirty="0"/>
              <a:t>intend</a:t>
            </a:r>
            <a:r>
              <a:rPr lang="en-US" dirty="0"/>
              <a:t> to discriminate against left-handers, they just designed in a way that was familiar to them. </a:t>
            </a:r>
          </a:p>
          <a:p>
            <a:endParaRPr lang="en-US" dirty="0"/>
          </a:p>
          <a:p>
            <a:r>
              <a:rPr lang="en-US" dirty="0"/>
              <a:t>Dominant groups (90% of population is righthanded) make things and rules that work for them, often without thinking how non-dominant groups might be impacted. </a:t>
            </a:r>
            <a:r>
              <a:rPr lang="en-US" b="1" dirty="0"/>
              <a:t>This privilege/advantage of being right-handed is “invisible” to right-handed people </a:t>
            </a:r>
            <a:r>
              <a:rPr lang="en-US" dirty="0"/>
              <a:t>because it is “normal” for them and they are never inconvenienced or harmed by it. Dominant group privilege is generally invisible to dominant group members and systems put in place are not necessarily created out of prejudice.</a:t>
            </a:r>
          </a:p>
        </p:txBody>
      </p:sp>
    </p:spTree>
    <p:extLst>
      <p:ext uri="{BB962C8B-B14F-4D97-AF65-F5344CB8AC3E}">
        <p14:creationId xmlns:p14="http://schemas.microsoft.com/office/powerpoint/2010/main" val="3291774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33756-7E30-46C0-BE6F-68A1C7B56781}"/>
              </a:ext>
            </a:extLst>
          </p:cNvPr>
          <p:cNvSpPr>
            <a:spLocks noGrp="1"/>
          </p:cNvSpPr>
          <p:nvPr>
            <p:ph type="title"/>
          </p:nvPr>
        </p:nvSpPr>
        <p:spPr/>
        <p:txBody>
          <a:bodyPr/>
          <a:lstStyle/>
          <a:p>
            <a:r>
              <a:rPr lang="en-US" dirty="0"/>
              <a:t>What are your socialized identities?</a:t>
            </a:r>
          </a:p>
        </p:txBody>
      </p:sp>
      <p:pic>
        <p:nvPicPr>
          <p:cNvPr id="4" name="Content Placeholder 3">
            <a:extLst>
              <a:ext uri="{FF2B5EF4-FFF2-40B4-BE49-F238E27FC236}">
                <a16:creationId xmlns:a16="http://schemas.microsoft.com/office/drawing/2014/main" id="{94B11521-BACE-4E9B-AAAB-C53A816A8E2D}"/>
              </a:ext>
            </a:extLst>
          </p:cNvPr>
          <p:cNvPicPr>
            <a:picLocks noGrp="1" noChangeAspect="1"/>
          </p:cNvPicPr>
          <p:nvPr>
            <p:ph idx="1"/>
          </p:nvPr>
        </p:nvPicPr>
        <p:blipFill>
          <a:blip r:embed="rId2"/>
          <a:stretch>
            <a:fillRect/>
          </a:stretch>
        </p:blipFill>
        <p:spPr>
          <a:xfrm>
            <a:off x="2114549" y="1341765"/>
            <a:ext cx="7096125" cy="5564545"/>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95B1D0E8-C2EF-9523-7999-DCADEB26377D}"/>
                  </a:ext>
                </a:extLst>
              </p14:cNvPr>
              <p14:cNvContentPartPr/>
              <p14:nvPr/>
            </p14:nvContentPartPr>
            <p14:xfrm>
              <a:off x="4127308" y="2711030"/>
              <a:ext cx="1307880" cy="1257840"/>
            </p14:xfrm>
          </p:contentPart>
        </mc:Choice>
        <mc:Fallback xmlns="">
          <p:pic>
            <p:nvPicPr>
              <p:cNvPr id="3" name="Ink 2">
                <a:extLst>
                  <a:ext uri="{FF2B5EF4-FFF2-40B4-BE49-F238E27FC236}">
                    <a16:creationId xmlns:a16="http://schemas.microsoft.com/office/drawing/2014/main" id="{95B1D0E8-C2EF-9523-7999-DCADEB26377D}"/>
                  </a:ext>
                </a:extLst>
              </p:cNvPr>
              <p:cNvPicPr/>
              <p:nvPr/>
            </p:nvPicPr>
            <p:blipFill>
              <a:blip r:embed="rId4"/>
              <a:stretch>
                <a:fillRect/>
              </a:stretch>
            </p:blipFill>
            <p:spPr>
              <a:xfrm>
                <a:off x="4073668" y="2603390"/>
                <a:ext cx="1415520" cy="1473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D52E5A19-CF8C-3465-7E3F-90748FB73993}"/>
                  </a:ext>
                </a:extLst>
              </p14:cNvPr>
              <p14:cNvContentPartPr/>
              <p14:nvPr/>
            </p14:nvContentPartPr>
            <p14:xfrm>
              <a:off x="4701868" y="2309270"/>
              <a:ext cx="806040" cy="1479960"/>
            </p14:xfrm>
          </p:contentPart>
        </mc:Choice>
        <mc:Fallback xmlns="">
          <p:pic>
            <p:nvPicPr>
              <p:cNvPr id="5" name="Ink 4">
                <a:extLst>
                  <a:ext uri="{FF2B5EF4-FFF2-40B4-BE49-F238E27FC236}">
                    <a16:creationId xmlns:a16="http://schemas.microsoft.com/office/drawing/2014/main" id="{D52E5A19-CF8C-3465-7E3F-90748FB73993}"/>
                  </a:ext>
                </a:extLst>
              </p:cNvPr>
              <p:cNvPicPr/>
              <p:nvPr/>
            </p:nvPicPr>
            <p:blipFill>
              <a:blip r:embed="rId6"/>
              <a:stretch>
                <a:fillRect/>
              </a:stretch>
            </p:blipFill>
            <p:spPr>
              <a:xfrm>
                <a:off x="4648228" y="2201270"/>
                <a:ext cx="913680" cy="1695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9FF33C62-AB86-3EF1-8679-D07ACDF3FA85}"/>
                  </a:ext>
                </a:extLst>
              </p14:cNvPr>
              <p14:cNvContentPartPr/>
              <p14:nvPr/>
            </p14:nvContentPartPr>
            <p14:xfrm>
              <a:off x="3531508" y="3729830"/>
              <a:ext cx="1641960" cy="312840"/>
            </p14:xfrm>
          </p:contentPart>
        </mc:Choice>
        <mc:Fallback xmlns="">
          <p:pic>
            <p:nvPicPr>
              <p:cNvPr id="6" name="Ink 5">
                <a:extLst>
                  <a:ext uri="{FF2B5EF4-FFF2-40B4-BE49-F238E27FC236}">
                    <a16:creationId xmlns:a16="http://schemas.microsoft.com/office/drawing/2014/main" id="{9FF33C62-AB86-3EF1-8679-D07ACDF3FA85}"/>
                  </a:ext>
                </a:extLst>
              </p:cNvPr>
              <p:cNvPicPr/>
              <p:nvPr/>
            </p:nvPicPr>
            <p:blipFill>
              <a:blip r:embed="rId8"/>
              <a:stretch>
                <a:fillRect/>
              </a:stretch>
            </p:blipFill>
            <p:spPr>
              <a:xfrm>
                <a:off x="3477868" y="3621830"/>
                <a:ext cx="1749600" cy="528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80F9BDB1-6482-4E96-0584-DE77DD3C677C}"/>
                  </a:ext>
                </a:extLst>
              </p14:cNvPr>
              <p14:cNvContentPartPr/>
              <p14:nvPr/>
            </p14:nvContentPartPr>
            <p14:xfrm>
              <a:off x="3608548" y="3384230"/>
              <a:ext cx="1621080" cy="541440"/>
            </p14:xfrm>
          </p:contentPart>
        </mc:Choice>
        <mc:Fallback xmlns="">
          <p:pic>
            <p:nvPicPr>
              <p:cNvPr id="7" name="Ink 6">
                <a:extLst>
                  <a:ext uri="{FF2B5EF4-FFF2-40B4-BE49-F238E27FC236}">
                    <a16:creationId xmlns:a16="http://schemas.microsoft.com/office/drawing/2014/main" id="{80F9BDB1-6482-4E96-0584-DE77DD3C677C}"/>
                  </a:ext>
                </a:extLst>
              </p:cNvPr>
              <p:cNvPicPr/>
              <p:nvPr/>
            </p:nvPicPr>
            <p:blipFill>
              <a:blip r:embed="rId10"/>
              <a:stretch>
                <a:fillRect/>
              </a:stretch>
            </p:blipFill>
            <p:spPr>
              <a:xfrm>
                <a:off x="3554548" y="3276590"/>
                <a:ext cx="1728720" cy="757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045E32C1-3FFA-1B0D-DA42-8168EF40EE4A}"/>
                  </a:ext>
                </a:extLst>
              </p14:cNvPr>
              <p14:cNvContentPartPr/>
              <p14:nvPr/>
            </p14:nvContentPartPr>
            <p14:xfrm>
              <a:off x="5149348" y="2126750"/>
              <a:ext cx="406800" cy="1658880"/>
            </p14:xfrm>
          </p:contentPart>
        </mc:Choice>
        <mc:Fallback xmlns="">
          <p:pic>
            <p:nvPicPr>
              <p:cNvPr id="8" name="Ink 7">
                <a:extLst>
                  <a:ext uri="{FF2B5EF4-FFF2-40B4-BE49-F238E27FC236}">
                    <a16:creationId xmlns:a16="http://schemas.microsoft.com/office/drawing/2014/main" id="{045E32C1-3FFA-1B0D-DA42-8168EF40EE4A}"/>
                  </a:ext>
                </a:extLst>
              </p:cNvPr>
              <p:cNvPicPr/>
              <p:nvPr/>
            </p:nvPicPr>
            <p:blipFill>
              <a:blip r:embed="rId12"/>
              <a:stretch>
                <a:fillRect/>
              </a:stretch>
            </p:blipFill>
            <p:spPr>
              <a:xfrm>
                <a:off x="5095348" y="2018750"/>
                <a:ext cx="514440" cy="1874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E262B7E0-16CD-3BFB-771D-6320ACBE91F2}"/>
                  </a:ext>
                </a:extLst>
              </p14:cNvPr>
              <p14:cNvContentPartPr/>
              <p14:nvPr/>
            </p14:nvContentPartPr>
            <p14:xfrm>
              <a:off x="5623108" y="2141870"/>
              <a:ext cx="58680" cy="1703520"/>
            </p14:xfrm>
          </p:contentPart>
        </mc:Choice>
        <mc:Fallback xmlns="">
          <p:pic>
            <p:nvPicPr>
              <p:cNvPr id="9" name="Ink 8">
                <a:extLst>
                  <a:ext uri="{FF2B5EF4-FFF2-40B4-BE49-F238E27FC236}">
                    <a16:creationId xmlns:a16="http://schemas.microsoft.com/office/drawing/2014/main" id="{E262B7E0-16CD-3BFB-771D-6320ACBE91F2}"/>
                  </a:ext>
                </a:extLst>
              </p:cNvPr>
              <p:cNvPicPr/>
              <p:nvPr/>
            </p:nvPicPr>
            <p:blipFill>
              <a:blip r:embed="rId14"/>
              <a:stretch>
                <a:fillRect/>
              </a:stretch>
            </p:blipFill>
            <p:spPr>
              <a:xfrm>
                <a:off x="5569468" y="2033870"/>
                <a:ext cx="166320" cy="1919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38B90EF6-B4B2-4A86-ECFB-0D7103480290}"/>
                  </a:ext>
                </a:extLst>
              </p14:cNvPr>
              <p14:cNvContentPartPr/>
              <p14:nvPr/>
            </p14:nvContentPartPr>
            <p14:xfrm>
              <a:off x="5140708" y="4373727"/>
              <a:ext cx="601560" cy="1795680"/>
            </p14:xfrm>
          </p:contentPart>
        </mc:Choice>
        <mc:Fallback xmlns="">
          <p:pic>
            <p:nvPicPr>
              <p:cNvPr id="10" name="Ink 9">
                <a:extLst>
                  <a:ext uri="{FF2B5EF4-FFF2-40B4-BE49-F238E27FC236}">
                    <a16:creationId xmlns:a16="http://schemas.microsoft.com/office/drawing/2014/main" id="{38B90EF6-B4B2-4A86-ECFB-0D7103480290}"/>
                  </a:ext>
                </a:extLst>
              </p:cNvPr>
              <p:cNvPicPr/>
              <p:nvPr/>
            </p:nvPicPr>
            <p:blipFill>
              <a:blip r:embed="rId16"/>
              <a:stretch>
                <a:fillRect/>
              </a:stretch>
            </p:blipFill>
            <p:spPr>
              <a:xfrm>
                <a:off x="5087068" y="4266087"/>
                <a:ext cx="709200" cy="2011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a:extLst>
                  <a:ext uri="{FF2B5EF4-FFF2-40B4-BE49-F238E27FC236}">
                    <a16:creationId xmlns:a16="http://schemas.microsoft.com/office/drawing/2014/main" id="{6090B2E9-07C2-248B-594E-E6A40358196A}"/>
                  </a:ext>
                </a:extLst>
              </p14:cNvPr>
              <p14:cNvContentPartPr/>
              <p14:nvPr/>
            </p14:nvContentPartPr>
            <p14:xfrm>
              <a:off x="4757668" y="3642332"/>
              <a:ext cx="2216160" cy="790560"/>
            </p14:xfrm>
          </p:contentPart>
        </mc:Choice>
        <mc:Fallback xmlns="">
          <p:pic>
            <p:nvPicPr>
              <p:cNvPr id="11" name="Ink 10">
                <a:extLst>
                  <a:ext uri="{FF2B5EF4-FFF2-40B4-BE49-F238E27FC236}">
                    <a16:creationId xmlns:a16="http://schemas.microsoft.com/office/drawing/2014/main" id="{6090B2E9-07C2-248B-594E-E6A40358196A}"/>
                  </a:ext>
                </a:extLst>
              </p:cNvPr>
              <p:cNvPicPr/>
              <p:nvPr/>
            </p:nvPicPr>
            <p:blipFill>
              <a:blip r:embed="rId18"/>
              <a:stretch>
                <a:fillRect/>
              </a:stretch>
            </p:blipFill>
            <p:spPr>
              <a:xfrm>
                <a:off x="4704028" y="3534692"/>
                <a:ext cx="2323800" cy="1006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Ink 11">
                <a:extLst>
                  <a:ext uri="{FF2B5EF4-FFF2-40B4-BE49-F238E27FC236}">
                    <a16:creationId xmlns:a16="http://schemas.microsoft.com/office/drawing/2014/main" id="{7A97A9B1-9A2A-C121-96F0-569C75EFFA07}"/>
                  </a:ext>
                </a:extLst>
              </p14:cNvPr>
              <p14:cNvContentPartPr/>
              <p14:nvPr/>
            </p14:nvContentPartPr>
            <p14:xfrm>
              <a:off x="4903108" y="3636537"/>
              <a:ext cx="1149480" cy="1460160"/>
            </p14:xfrm>
          </p:contentPart>
        </mc:Choice>
        <mc:Fallback xmlns="">
          <p:pic>
            <p:nvPicPr>
              <p:cNvPr id="12" name="Ink 11">
                <a:extLst>
                  <a:ext uri="{FF2B5EF4-FFF2-40B4-BE49-F238E27FC236}">
                    <a16:creationId xmlns:a16="http://schemas.microsoft.com/office/drawing/2014/main" id="{7A97A9B1-9A2A-C121-96F0-569C75EFFA07}"/>
                  </a:ext>
                </a:extLst>
              </p:cNvPr>
              <p:cNvPicPr/>
              <p:nvPr/>
            </p:nvPicPr>
            <p:blipFill>
              <a:blip r:embed="rId20"/>
              <a:stretch>
                <a:fillRect/>
              </a:stretch>
            </p:blipFill>
            <p:spPr>
              <a:xfrm>
                <a:off x="4849108" y="3528537"/>
                <a:ext cx="1257120" cy="1675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Ink 12">
                <a:extLst>
                  <a:ext uri="{FF2B5EF4-FFF2-40B4-BE49-F238E27FC236}">
                    <a16:creationId xmlns:a16="http://schemas.microsoft.com/office/drawing/2014/main" id="{DA4F31A9-8A83-CCC9-AD11-C606A539774F}"/>
                  </a:ext>
                </a:extLst>
              </p14:cNvPr>
              <p14:cNvContentPartPr/>
              <p14:nvPr/>
            </p14:nvContentPartPr>
            <p14:xfrm>
              <a:off x="4634188" y="4077897"/>
              <a:ext cx="360" cy="360"/>
            </p14:xfrm>
          </p:contentPart>
        </mc:Choice>
        <mc:Fallback xmlns="">
          <p:pic>
            <p:nvPicPr>
              <p:cNvPr id="13" name="Ink 12">
                <a:extLst>
                  <a:ext uri="{FF2B5EF4-FFF2-40B4-BE49-F238E27FC236}">
                    <a16:creationId xmlns:a16="http://schemas.microsoft.com/office/drawing/2014/main" id="{DA4F31A9-8A83-CCC9-AD11-C606A539774F}"/>
                  </a:ext>
                </a:extLst>
              </p:cNvPr>
              <p:cNvPicPr/>
              <p:nvPr/>
            </p:nvPicPr>
            <p:blipFill>
              <a:blip r:embed="rId22"/>
              <a:stretch>
                <a:fillRect/>
              </a:stretch>
            </p:blipFill>
            <p:spPr>
              <a:xfrm>
                <a:off x="4580548" y="396989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Ink 13">
                <a:extLst>
                  <a:ext uri="{FF2B5EF4-FFF2-40B4-BE49-F238E27FC236}">
                    <a16:creationId xmlns:a16="http://schemas.microsoft.com/office/drawing/2014/main" id="{35306EE2-A7E1-11E5-2ACC-E8CFE8E987BD}"/>
                  </a:ext>
                </a:extLst>
              </p14:cNvPr>
              <p14:cNvContentPartPr/>
              <p14:nvPr/>
            </p14:nvContentPartPr>
            <p14:xfrm>
              <a:off x="4985261" y="3542021"/>
              <a:ext cx="360" cy="360"/>
            </p14:xfrm>
          </p:contentPart>
        </mc:Choice>
        <mc:Fallback xmlns="">
          <p:pic>
            <p:nvPicPr>
              <p:cNvPr id="14" name="Ink 13">
                <a:extLst>
                  <a:ext uri="{FF2B5EF4-FFF2-40B4-BE49-F238E27FC236}">
                    <a16:creationId xmlns:a16="http://schemas.microsoft.com/office/drawing/2014/main" id="{35306EE2-A7E1-11E5-2ACC-E8CFE8E987BD}"/>
                  </a:ext>
                </a:extLst>
              </p:cNvPr>
              <p:cNvPicPr/>
              <p:nvPr/>
            </p:nvPicPr>
            <p:blipFill>
              <a:blip r:embed="rId22"/>
              <a:stretch>
                <a:fillRect/>
              </a:stretch>
            </p:blipFill>
            <p:spPr>
              <a:xfrm>
                <a:off x="4931621" y="3434381"/>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10729206-4C97-E02D-7427-EB5AEB38C367}"/>
                  </a:ext>
                </a:extLst>
              </p14:cNvPr>
              <p14:cNvContentPartPr/>
              <p14:nvPr/>
            </p14:nvContentPartPr>
            <p14:xfrm>
              <a:off x="3397301" y="2165381"/>
              <a:ext cx="360" cy="360"/>
            </p14:xfrm>
          </p:contentPart>
        </mc:Choice>
        <mc:Fallback xmlns="">
          <p:pic>
            <p:nvPicPr>
              <p:cNvPr id="15" name="Ink 14">
                <a:extLst>
                  <a:ext uri="{FF2B5EF4-FFF2-40B4-BE49-F238E27FC236}">
                    <a16:creationId xmlns:a16="http://schemas.microsoft.com/office/drawing/2014/main" id="{10729206-4C97-E02D-7427-EB5AEB38C367}"/>
                  </a:ext>
                </a:extLst>
              </p:cNvPr>
              <p:cNvPicPr/>
              <p:nvPr/>
            </p:nvPicPr>
            <p:blipFill>
              <a:blip r:embed="rId22"/>
              <a:stretch>
                <a:fillRect/>
              </a:stretch>
            </p:blipFill>
            <p:spPr>
              <a:xfrm>
                <a:off x="3343661" y="2057741"/>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Ink 15">
                <a:extLst>
                  <a:ext uri="{FF2B5EF4-FFF2-40B4-BE49-F238E27FC236}">
                    <a16:creationId xmlns:a16="http://schemas.microsoft.com/office/drawing/2014/main" id="{13153DAF-DE15-C8B2-C91A-DD468D5CE757}"/>
                  </a:ext>
                </a:extLst>
              </p14:cNvPr>
              <p14:cNvContentPartPr/>
              <p14:nvPr/>
            </p14:nvContentPartPr>
            <p14:xfrm>
              <a:off x="3397301" y="2165381"/>
              <a:ext cx="360" cy="360"/>
            </p14:xfrm>
          </p:contentPart>
        </mc:Choice>
        <mc:Fallback xmlns="">
          <p:pic>
            <p:nvPicPr>
              <p:cNvPr id="16" name="Ink 15">
                <a:extLst>
                  <a:ext uri="{FF2B5EF4-FFF2-40B4-BE49-F238E27FC236}">
                    <a16:creationId xmlns:a16="http://schemas.microsoft.com/office/drawing/2014/main" id="{13153DAF-DE15-C8B2-C91A-DD468D5CE757}"/>
                  </a:ext>
                </a:extLst>
              </p:cNvPr>
              <p:cNvPicPr/>
              <p:nvPr/>
            </p:nvPicPr>
            <p:blipFill>
              <a:blip r:embed="rId22"/>
              <a:stretch>
                <a:fillRect/>
              </a:stretch>
            </p:blipFill>
            <p:spPr>
              <a:xfrm>
                <a:off x="3343661" y="2057741"/>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7B61E51F-4969-187F-57C4-F6BF59DF58D3}"/>
                  </a:ext>
                </a:extLst>
              </p14:cNvPr>
              <p14:cNvContentPartPr/>
              <p14:nvPr/>
            </p14:nvContentPartPr>
            <p14:xfrm>
              <a:off x="10125341" y="3551381"/>
              <a:ext cx="360" cy="360"/>
            </p14:xfrm>
          </p:contentPart>
        </mc:Choice>
        <mc:Fallback xmlns="">
          <p:pic>
            <p:nvPicPr>
              <p:cNvPr id="17" name="Ink 16">
                <a:extLst>
                  <a:ext uri="{FF2B5EF4-FFF2-40B4-BE49-F238E27FC236}">
                    <a16:creationId xmlns:a16="http://schemas.microsoft.com/office/drawing/2014/main" id="{7B61E51F-4969-187F-57C4-F6BF59DF58D3}"/>
                  </a:ext>
                </a:extLst>
              </p:cNvPr>
              <p:cNvPicPr/>
              <p:nvPr/>
            </p:nvPicPr>
            <p:blipFill>
              <a:blip r:embed="rId22"/>
              <a:stretch>
                <a:fillRect/>
              </a:stretch>
            </p:blipFill>
            <p:spPr>
              <a:xfrm>
                <a:off x="10071341" y="3443741"/>
                <a:ext cx="108000" cy="216000"/>
              </a:xfrm>
              <a:prstGeom prst="rect">
                <a:avLst/>
              </a:prstGeom>
            </p:spPr>
          </p:pic>
        </mc:Fallback>
      </mc:AlternateContent>
    </p:spTree>
    <p:extLst>
      <p:ext uri="{BB962C8B-B14F-4D97-AF65-F5344CB8AC3E}">
        <p14:creationId xmlns:p14="http://schemas.microsoft.com/office/powerpoint/2010/main" val="3101317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4728E-FA05-2EA3-45C3-9A0C6D59D068}"/>
              </a:ext>
            </a:extLst>
          </p:cNvPr>
          <p:cNvSpPr>
            <a:spLocks noGrp="1"/>
          </p:cNvSpPr>
          <p:nvPr>
            <p:ph type="title"/>
          </p:nvPr>
        </p:nvSpPr>
        <p:spPr/>
        <p:txBody>
          <a:bodyPr>
            <a:normAutofit fontScale="90000"/>
          </a:bodyPr>
          <a:lstStyle/>
          <a:p>
            <a:br>
              <a:rPr lang="en-US" dirty="0"/>
            </a:br>
            <a:r>
              <a:rPr lang="en-US" dirty="0"/>
              <a:t>Identity Matrix - Where do you fit in?</a:t>
            </a:r>
            <a:br>
              <a:rPr lang="en-US" dirty="0"/>
            </a:br>
            <a:endParaRPr lang="en-US" dirty="0"/>
          </a:p>
        </p:txBody>
      </p:sp>
      <p:sp>
        <p:nvSpPr>
          <p:cNvPr id="3" name="Content Placeholder 2">
            <a:extLst>
              <a:ext uri="{FF2B5EF4-FFF2-40B4-BE49-F238E27FC236}">
                <a16:creationId xmlns:a16="http://schemas.microsoft.com/office/drawing/2014/main" id="{FA5690C2-2DC7-E614-9B1D-AB4FA50E6E64}"/>
              </a:ext>
            </a:extLst>
          </p:cNvPr>
          <p:cNvSpPr>
            <a:spLocks noGrp="1"/>
          </p:cNvSpPr>
          <p:nvPr>
            <p:ph idx="1"/>
          </p:nvPr>
        </p:nvSpPr>
        <p:spPr>
          <a:xfrm>
            <a:off x="838199" y="1456791"/>
            <a:ext cx="6700521" cy="5289449"/>
          </a:xfrm>
        </p:spPr>
        <p:txBody>
          <a:bodyPr>
            <a:normAutofit fontScale="92500" lnSpcReduction="20000"/>
          </a:bodyPr>
          <a:lstStyle/>
          <a:p>
            <a:endParaRPr lang="en-US" sz="1600" dirty="0"/>
          </a:p>
          <a:p>
            <a:r>
              <a:rPr lang="en-US" sz="2000" dirty="0"/>
              <a:t>1. </a:t>
            </a:r>
            <a:r>
              <a:rPr lang="en-US" sz="2000" dirty="0">
                <a:highlight>
                  <a:srgbClr val="FFFF00"/>
                </a:highlight>
              </a:rPr>
              <a:t>Color-highlight the lines that best describe your own identity </a:t>
            </a:r>
            <a:r>
              <a:rPr lang="en-US" sz="2000" dirty="0"/>
              <a:t>based on classifications shown. Color in as many categories as you can and are willing to share - DO NOT WRITE YOUR NAME ON IT - it will be posted on the wall in class along with everyone else's.</a:t>
            </a:r>
          </a:p>
          <a:p>
            <a:r>
              <a:rPr lang="en-US" sz="2000" dirty="0"/>
              <a:t>3. After all charts are posted on the wall, we will have </a:t>
            </a:r>
            <a:r>
              <a:rPr lang="en-US" sz="2000" dirty="0">
                <a:highlight>
                  <a:srgbClr val="FFFF00"/>
                </a:highlight>
              </a:rPr>
              <a:t>a "walk-by</a:t>
            </a:r>
            <a:r>
              <a:rPr lang="en-US" sz="2000" dirty="0"/>
              <a:t>" for each of you to take a closer look at other students' posts.</a:t>
            </a:r>
          </a:p>
          <a:p>
            <a:r>
              <a:rPr lang="en-US" sz="2000" dirty="0"/>
              <a:t>4. After the walk-by, </a:t>
            </a:r>
            <a:r>
              <a:rPr lang="en-US" sz="2000" dirty="0">
                <a:highlight>
                  <a:srgbClr val="FFFF00"/>
                </a:highlight>
              </a:rPr>
              <a:t>write a brief reflection </a:t>
            </a:r>
            <a:r>
              <a:rPr lang="en-US" sz="2000" dirty="0"/>
              <a:t>about this exercise, using the following questions as a guide:</a:t>
            </a:r>
          </a:p>
          <a:p>
            <a:r>
              <a:rPr lang="en-US" sz="2000" dirty="0"/>
              <a:t>             a. Is </a:t>
            </a:r>
            <a:r>
              <a:rPr lang="en-US" sz="2000" b="1" dirty="0"/>
              <a:t>your own identity </a:t>
            </a:r>
            <a:r>
              <a:rPr lang="en-US" sz="2000" dirty="0"/>
              <a:t>mainly above or below the horizontal middle line?</a:t>
            </a:r>
          </a:p>
          <a:p>
            <a:r>
              <a:rPr lang="en-US" sz="2000" dirty="0"/>
              <a:t>              b. Are there ways that part of your identity gives you an </a:t>
            </a:r>
            <a:r>
              <a:rPr lang="en-US" sz="2000" b="1" dirty="0"/>
              <a:t>advantage? </a:t>
            </a:r>
            <a:r>
              <a:rPr lang="en-US" sz="2000" dirty="0"/>
              <a:t>If so, how? If part of your identity is a </a:t>
            </a:r>
            <a:r>
              <a:rPr lang="en-US" sz="2000" b="1" dirty="0"/>
              <a:t>disadvantage</a:t>
            </a:r>
            <a:r>
              <a:rPr lang="en-US" sz="2000" dirty="0"/>
              <a:t> in our society, have you experienced it yourself? If so, how?</a:t>
            </a:r>
          </a:p>
          <a:p>
            <a:r>
              <a:rPr lang="en-US" sz="2000" dirty="0"/>
              <a:t>             c. Add any other comments or reflections on what you discovered by doing this exercise - did </a:t>
            </a:r>
            <a:r>
              <a:rPr lang="en-US" sz="2000" b="1" dirty="0"/>
              <a:t>anything surprise you</a:t>
            </a:r>
            <a:r>
              <a:rPr lang="en-US" sz="2000" dirty="0"/>
              <a:t>? Did it help you see where you may have more advantages (or disadvantages) than others in some areas?</a:t>
            </a:r>
          </a:p>
        </p:txBody>
      </p:sp>
      <p:pic>
        <p:nvPicPr>
          <p:cNvPr id="4" name="Picture 3">
            <a:extLst>
              <a:ext uri="{FF2B5EF4-FFF2-40B4-BE49-F238E27FC236}">
                <a16:creationId xmlns:a16="http://schemas.microsoft.com/office/drawing/2014/main" id="{CB7F86B4-E5C8-CF57-4F06-0D6612B54B24}"/>
              </a:ext>
            </a:extLst>
          </p:cNvPr>
          <p:cNvPicPr>
            <a:picLocks noChangeAspect="1"/>
          </p:cNvPicPr>
          <p:nvPr/>
        </p:nvPicPr>
        <p:blipFill>
          <a:blip r:embed="rId2"/>
          <a:stretch>
            <a:fillRect/>
          </a:stretch>
        </p:blipFill>
        <p:spPr>
          <a:xfrm>
            <a:off x="7538720" y="1831090"/>
            <a:ext cx="4278740" cy="3355875"/>
          </a:xfrm>
          <a:prstGeom prst="rect">
            <a:avLst/>
          </a:prstGeom>
        </p:spPr>
      </p:pic>
    </p:spTree>
    <p:extLst>
      <p:ext uri="{BB962C8B-B14F-4D97-AF65-F5344CB8AC3E}">
        <p14:creationId xmlns:p14="http://schemas.microsoft.com/office/powerpoint/2010/main" val="4057914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83B2-B544-46A7-8B2C-7EA30775E6D9}"/>
              </a:ext>
            </a:extLst>
          </p:cNvPr>
          <p:cNvSpPr>
            <a:spLocks noGrp="1"/>
          </p:cNvSpPr>
          <p:nvPr>
            <p:ph type="title"/>
          </p:nvPr>
        </p:nvSpPr>
        <p:spPr/>
        <p:txBody>
          <a:bodyPr/>
          <a:lstStyle/>
          <a:p>
            <a:r>
              <a:rPr lang="en-US" dirty="0"/>
              <a:t>Social Identity Matrix – what are my social identities?</a:t>
            </a:r>
          </a:p>
        </p:txBody>
      </p:sp>
      <p:sp>
        <p:nvSpPr>
          <p:cNvPr id="3" name="Content Placeholder 2">
            <a:extLst>
              <a:ext uri="{FF2B5EF4-FFF2-40B4-BE49-F238E27FC236}">
                <a16:creationId xmlns:a16="http://schemas.microsoft.com/office/drawing/2014/main" id="{86935019-8EBA-49E7-9DFD-59B4CDE4EA91}"/>
              </a:ext>
            </a:extLst>
          </p:cNvPr>
          <p:cNvSpPr>
            <a:spLocks noGrp="1"/>
          </p:cNvSpPr>
          <p:nvPr>
            <p:ph idx="1"/>
          </p:nvPr>
        </p:nvSpPr>
        <p:spPr/>
        <p:txBody>
          <a:bodyPr>
            <a:normAutofit fontScale="92500" lnSpcReduction="10000"/>
          </a:bodyPr>
          <a:lstStyle/>
          <a:p>
            <a:r>
              <a:rPr lang="en-US" dirty="0"/>
              <a:t>1. </a:t>
            </a:r>
            <a:r>
              <a:rPr lang="en-US" b="1" dirty="0"/>
              <a:t>Complete the matrix form using a colored pen. </a:t>
            </a:r>
            <a:r>
              <a:rPr lang="en-US" dirty="0"/>
              <a:t>Shade along the lines that you feel apply to your own identity – make the line longer or shorter to represent how important you feel that feature is to your identity. DO NOT WRITE YOUR NAME ON IT.</a:t>
            </a:r>
          </a:p>
          <a:p>
            <a:endParaRPr lang="en-US" dirty="0"/>
          </a:p>
          <a:p>
            <a:r>
              <a:rPr lang="en-US" dirty="0"/>
              <a:t>2. </a:t>
            </a:r>
            <a:r>
              <a:rPr lang="en-US" b="1" dirty="0"/>
              <a:t>Post </a:t>
            </a:r>
            <a:r>
              <a:rPr lang="en-US" dirty="0"/>
              <a:t>your completed matrix randomly on the board.</a:t>
            </a:r>
          </a:p>
          <a:p>
            <a:endParaRPr lang="en-US" dirty="0"/>
          </a:p>
          <a:p>
            <a:r>
              <a:rPr lang="en-US" dirty="0"/>
              <a:t>3. After all are posted, I will ask the entire class to </a:t>
            </a:r>
            <a:r>
              <a:rPr lang="en-US" b="1" dirty="0"/>
              <a:t>file past them </a:t>
            </a:r>
            <a:r>
              <a:rPr lang="en-US" dirty="0"/>
              <a:t>and take a few moments to note for yourself any observations or reactions.</a:t>
            </a:r>
          </a:p>
          <a:p>
            <a:endParaRPr lang="en-US" dirty="0"/>
          </a:p>
          <a:p>
            <a:r>
              <a:rPr lang="en-US" dirty="0"/>
              <a:t>4. When you return to your seat, use the paper provided to </a:t>
            </a:r>
            <a:r>
              <a:rPr lang="en-US" b="1" dirty="0"/>
              <a:t>“ink shed” (write) ANONYMOUSLY for no more than 5 minutes </a:t>
            </a:r>
            <a:r>
              <a:rPr lang="en-US" dirty="0"/>
              <a:t>what observations you made or reactions you have to your own social identities and those of your classmates as a whole. DO NOT WRITE YOUR NAME ON THE PAPER – I will collect them and review them later.</a:t>
            </a:r>
          </a:p>
        </p:txBody>
      </p:sp>
    </p:spTree>
    <p:extLst>
      <p:ext uri="{BB962C8B-B14F-4D97-AF65-F5344CB8AC3E}">
        <p14:creationId xmlns:p14="http://schemas.microsoft.com/office/powerpoint/2010/main" val="3549905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93B0B-81FF-4C09-BFD9-BC039B6F198C}"/>
              </a:ext>
            </a:extLst>
          </p:cNvPr>
          <p:cNvSpPr>
            <a:spLocks noGrp="1"/>
          </p:cNvSpPr>
          <p:nvPr>
            <p:ph type="title"/>
          </p:nvPr>
        </p:nvSpPr>
        <p:spPr/>
        <p:txBody>
          <a:bodyPr/>
          <a:lstStyle/>
          <a:p>
            <a:r>
              <a:rPr lang="en-US" dirty="0"/>
              <a:t>Social Justice: Power, Privilege &amp; Inequity (cont.)</a:t>
            </a:r>
          </a:p>
        </p:txBody>
      </p:sp>
      <p:sp>
        <p:nvSpPr>
          <p:cNvPr id="3" name="Content Placeholder 2">
            <a:extLst>
              <a:ext uri="{FF2B5EF4-FFF2-40B4-BE49-F238E27FC236}">
                <a16:creationId xmlns:a16="http://schemas.microsoft.com/office/drawing/2014/main" id="{FFCF5F88-725E-42CA-A0E1-D219E692A918}"/>
              </a:ext>
            </a:extLst>
          </p:cNvPr>
          <p:cNvSpPr>
            <a:spLocks noGrp="1"/>
          </p:cNvSpPr>
          <p:nvPr>
            <p:ph idx="1"/>
          </p:nvPr>
        </p:nvSpPr>
        <p:spPr>
          <a:xfrm>
            <a:off x="838200" y="1509939"/>
            <a:ext cx="10515600" cy="4836432"/>
          </a:xfrm>
        </p:spPr>
        <p:txBody>
          <a:bodyPr>
            <a:normAutofit fontScale="92500" lnSpcReduction="10000"/>
          </a:bodyPr>
          <a:lstStyle/>
          <a:p>
            <a:r>
              <a:rPr lang="en-US" b="1" dirty="0"/>
              <a:t>Solutions for Social Injustice?</a:t>
            </a:r>
          </a:p>
          <a:p>
            <a:pPr lvl="1"/>
            <a:r>
              <a:rPr lang="en-US" dirty="0">
                <a:highlight>
                  <a:srgbClr val="FFFF00"/>
                </a:highlight>
              </a:rPr>
              <a:t>Understanding the history </a:t>
            </a:r>
            <a:r>
              <a:rPr lang="en-US" dirty="0"/>
              <a:t>and nature of racial oppression and white supremacy, and other forms of oppression of marginalized groups</a:t>
            </a:r>
          </a:p>
          <a:p>
            <a:pPr lvl="2"/>
            <a:r>
              <a:rPr lang="en-US" dirty="0"/>
              <a:t>“</a:t>
            </a:r>
            <a:r>
              <a:rPr lang="en-US" dirty="0">
                <a:highlight>
                  <a:srgbClr val="FFFF00"/>
                </a:highlight>
              </a:rPr>
              <a:t>marginalized” – </a:t>
            </a:r>
            <a:r>
              <a:rPr lang="en-US" b="1" dirty="0">
                <a:highlight>
                  <a:srgbClr val="FFFF00"/>
                </a:highlight>
              </a:rPr>
              <a:t>on the margins </a:t>
            </a:r>
            <a:r>
              <a:rPr lang="en-US" dirty="0">
                <a:highlight>
                  <a:srgbClr val="FFFF00"/>
                </a:highlight>
              </a:rPr>
              <a:t>of society</a:t>
            </a:r>
            <a:r>
              <a:rPr lang="en-US" dirty="0"/>
              <a:t>, not a full participant in the benefits (privileges) enjoyed by the majority</a:t>
            </a:r>
          </a:p>
          <a:p>
            <a:pPr lvl="1"/>
            <a:r>
              <a:rPr lang="en-US" dirty="0"/>
              <a:t>Listening to the voices of those who have been marginalized</a:t>
            </a:r>
          </a:p>
          <a:p>
            <a:pPr lvl="1"/>
            <a:r>
              <a:rPr lang="en-US" dirty="0"/>
              <a:t>Learning their </a:t>
            </a:r>
            <a:r>
              <a:rPr lang="en-US" dirty="0">
                <a:highlight>
                  <a:srgbClr val="FFFF00"/>
                </a:highlight>
              </a:rPr>
              <a:t>stories</a:t>
            </a:r>
            <a:r>
              <a:rPr lang="en-US" dirty="0"/>
              <a:t> of oppression and their struggles against it</a:t>
            </a:r>
          </a:p>
          <a:p>
            <a:pPr lvl="1"/>
            <a:r>
              <a:rPr lang="en-US" dirty="0"/>
              <a:t>Learn about the </a:t>
            </a:r>
            <a:r>
              <a:rPr lang="en-US" dirty="0">
                <a:highlight>
                  <a:srgbClr val="FFFF00"/>
                </a:highlight>
              </a:rPr>
              <a:t>current issues </a:t>
            </a:r>
            <a:r>
              <a:rPr lang="en-US" dirty="0"/>
              <a:t>affecting marginalized communities and the </a:t>
            </a:r>
            <a:r>
              <a:rPr lang="en-US" dirty="0">
                <a:highlight>
                  <a:srgbClr val="00FF00"/>
                </a:highlight>
              </a:rPr>
              <a:t>solutions that </a:t>
            </a:r>
            <a:r>
              <a:rPr lang="en-US" u="sng" dirty="0">
                <a:highlight>
                  <a:srgbClr val="00FF00"/>
                </a:highlight>
              </a:rPr>
              <a:t>they</a:t>
            </a:r>
            <a:r>
              <a:rPr lang="en-US" dirty="0">
                <a:highlight>
                  <a:srgbClr val="00FF00"/>
                </a:highlight>
              </a:rPr>
              <a:t> want</a:t>
            </a:r>
          </a:p>
          <a:p>
            <a:pPr lvl="1"/>
            <a:r>
              <a:rPr lang="en-US" dirty="0"/>
              <a:t>Become more aware of </a:t>
            </a:r>
            <a:r>
              <a:rPr lang="en-US" i="1" dirty="0"/>
              <a:t>our own biases </a:t>
            </a:r>
            <a:r>
              <a:rPr lang="en-US" dirty="0"/>
              <a:t>(Try the IAT - Implicit Association Test: </a:t>
            </a:r>
            <a:r>
              <a:rPr lang="en-US" u="sng" dirty="0">
                <a:hlinkClick r:id="rId2"/>
              </a:rPr>
              <a:t>https://implicit.harvard.edu/implicit</a:t>
            </a:r>
            <a:r>
              <a:rPr lang="en-US" u="sng" dirty="0"/>
              <a:t>)</a:t>
            </a:r>
            <a:endParaRPr lang="en-US" dirty="0"/>
          </a:p>
          <a:p>
            <a:pPr lvl="1"/>
            <a:r>
              <a:rPr lang="en-US" dirty="0"/>
              <a:t>Understand the </a:t>
            </a:r>
            <a:r>
              <a:rPr lang="en-US" b="1" dirty="0"/>
              <a:t>difference between Equality and </a:t>
            </a:r>
            <a:r>
              <a:rPr lang="en-US" b="1" i="1" dirty="0"/>
              <a:t>Equity</a:t>
            </a:r>
            <a:r>
              <a:rPr lang="en-US" dirty="0"/>
              <a:t>.</a:t>
            </a:r>
          </a:p>
          <a:p>
            <a:pPr lvl="1"/>
            <a:r>
              <a:rPr lang="en-US" dirty="0"/>
              <a:t>Become </a:t>
            </a:r>
            <a:r>
              <a:rPr lang="en-US" u="sng" dirty="0">
                <a:highlight>
                  <a:srgbClr val="FFFF00"/>
                </a:highlight>
              </a:rPr>
              <a:t>respectfully</a:t>
            </a:r>
            <a:r>
              <a:rPr lang="en-US" dirty="0">
                <a:highlight>
                  <a:srgbClr val="FFFF00"/>
                </a:highlight>
              </a:rPr>
              <a:t> engaged with others </a:t>
            </a:r>
            <a:r>
              <a:rPr lang="en-US" dirty="0"/>
              <a:t>who are seeking social justice</a:t>
            </a:r>
          </a:p>
          <a:p>
            <a:pPr lvl="2"/>
            <a:r>
              <a:rPr lang="en-US" dirty="0"/>
              <a:t> participate and/or lead, if you are a member of a marginalized group</a:t>
            </a:r>
          </a:p>
          <a:p>
            <a:pPr lvl="2"/>
            <a:r>
              <a:rPr lang="en-US" dirty="0">
                <a:highlight>
                  <a:srgbClr val="FFFF00"/>
                </a:highlight>
              </a:rPr>
              <a:t>Become an ally </a:t>
            </a:r>
            <a:r>
              <a:rPr lang="en-US" dirty="0"/>
              <a:t>if you are not a member of a marginalized group (</a:t>
            </a:r>
            <a:r>
              <a:rPr lang="en-US" b="1" i="1" dirty="0"/>
              <a:t>use</a:t>
            </a:r>
            <a:r>
              <a:rPr lang="en-US" b="1" dirty="0"/>
              <a:t> your privilege</a:t>
            </a:r>
            <a:r>
              <a:rPr lang="en-US" dirty="0"/>
              <a:t>)</a:t>
            </a:r>
          </a:p>
        </p:txBody>
      </p:sp>
    </p:spTree>
    <p:extLst>
      <p:ext uri="{BB962C8B-B14F-4D97-AF65-F5344CB8AC3E}">
        <p14:creationId xmlns:p14="http://schemas.microsoft.com/office/powerpoint/2010/main" val="389356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21909-1E24-459A-8A90-0D212FF1596E}"/>
              </a:ext>
            </a:extLst>
          </p:cNvPr>
          <p:cNvSpPr>
            <a:spLocks noGrp="1"/>
          </p:cNvSpPr>
          <p:nvPr>
            <p:ph type="title"/>
          </p:nvPr>
        </p:nvSpPr>
        <p:spPr/>
        <p:txBody>
          <a:bodyPr/>
          <a:lstStyle/>
          <a:p>
            <a:r>
              <a:rPr lang="en-US" dirty="0"/>
              <a:t>Social Equity and Systemic Solutions</a:t>
            </a:r>
          </a:p>
        </p:txBody>
      </p:sp>
      <p:sp>
        <p:nvSpPr>
          <p:cNvPr id="8" name="Content Placeholder 7">
            <a:extLst>
              <a:ext uri="{FF2B5EF4-FFF2-40B4-BE49-F238E27FC236}">
                <a16:creationId xmlns:a16="http://schemas.microsoft.com/office/drawing/2014/main" id="{4205560E-BA13-521F-0C05-92177F6F1C88}"/>
              </a:ext>
            </a:extLst>
          </p:cNvPr>
          <p:cNvSpPr>
            <a:spLocks noGrp="1"/>
          </p:cNvSpPr>
          <p:nvPr>
            <p:ph idx="1"/>
          </p:nvPr>
        </p:nvSpPr>
        <p:spPr>
          <a:xfrm>
            <a:off x="838200" y="1456791"/>
            <a:ext cx="9799320" cy="4755473"/>
          </a:xfrm>
        </p:spPr>
        <p:txBody>
          <a:bodyPr/>
          <a:lstStyle/>
          <a:p>
            <a:r>
              <a:rPr lang="en-US" dirty="0"/>
              <a:t>This slide showed a familiar image used to demonstrate the difference between “equality” and “equity” – 3 kids of different heights trying to watch a baseball game from behind a wooden fence. Different size boxes to stand on helped the 2 shorter kids (“unequal” treatment to produce “equitable” results, e.g., “affirmative action”), but replacement of the wooden fence with a chain link fence provided a </a:t>
            </a:r>
            <a:r>
              <a:rPr lang="en-US" u="sng" dirty="0"/>
              <a:t>systemic</a:t>
            </a:r>
            <a:r>
              <a:rPr lang="en-US" dirty="0"/>
              <a:t> solution.</a:t>
            </a:r>
          </a:p>
          <a:p>
            <a:endParaRPr lang="en-US" dirty="0"/>
          </a:p>
          <a:p>
            <a:endParaRPr lang="en-US" dirty="0"/>
          </a:p>
          <a:p>
            <a:endParaRPr lang="en-US" dirty="0"/>
          </a:p>
          <a:p>
            <a:r>
              <a:rPr lang="en-US" dirty="0"/>
              <a:t>The full image can be found online for temporary education, or with permission from its </a:t>
            </a:r>
            <a:r>
              <a:rPr lang="en-US" b="1" dirty="0"/>
              <a:t>creator, Professor Craig Froehle, PhD.</a:t>
            </a:r>
          </a:p>
        </p:txBody>
      </p:sp>
      <p:pic>
        <p:nvPicPr>
          <p:cNvPr id="9" name="Picture 8">
            <a:extLst>
              <a:ext uri="{FF2B5EF4-FFF2-40B4-BE49-F238E27FC236}">
                <a16:creationId xmlns:a16="http://schemas.microsoft.com/office/drawing/2014/main" id="{A081F57D-9915-061B-FD48-7AC78F5F8B03}"/>
              </a:ext>
            </a:extLst>
          </p:cNvPr>
          <p:cNvPicPr>
            <a:picLocks noChangeAspect="1"/>
          </p:cNvPicPr>
          <p:nvPr/>
        </p:nvPicPr>
        <p:blipFill>
          <a:blip r:embed="rId2"/>
          <a:stretch>
            <a:fillRect/>
          </a:stretch>
        </p:blipFill>
        <p:spPr>
          <a:xfrm>
            <a:off x="4229505" y="3604710"/>
            <a:ext cx="2371550" cy="1335140"/>
          </a:xfrm>
          <a:prstGeom prst="rect">
            <a:avLst/>
          </a:prstGeom>
        </p:spPr>
      </p:pic>
    </p:spTree>
    <p:extLst>
      <p:ext uri="{BB962C8B-B14F-4D97-AF65-F5344CB8AC3E}">
        <p14:creationId xmlns:p14="http://schemas.microsoft.com/office/powerpoint/2010/main" val="2030134575"/>
      </p:ext>
    </p:extLst>
  </p:cSld>
  <p:clrMapOvr>
    <a:masterClrMapping/>
  </p:clrMapOvr>
</p:sld>
</file>

<file path=ppt/theme/theme1.xml><?xml version="1.0" encoding="utf-8"?>
<a:theme xmlns:a="http://schemas.openxmlformats.org/drawingml/2006/main" name="1_Office Theme">
  <a:themeElements>
    <a:clrScheme name="W W Norton Template">
      <a:dk1>
        <a:srgbClr val="202020"/>
      </a:dk1>
      <a:lt1>
        <a:srgbClr val="F5F5F5"/>
      </a:lt1>
      <a:dk2>
        <a:srgbClr val="232323"/>
      </a:dk2>
      <a:lt2>
        <a:srgbClr val="E7E6E6"/>
      </a:lt2>
      <a:accent1>
        <a:srgbClr val="0096D5"/>
      </a:accent1>
      <a:accent2>
        <a:srgbClr val="ED7D31"/>
      </a:accent2>
      <a:accent3>
        <a:srgbClr val="A5A5A5"/>
      </a:accent3>
      <a:accent4>
        <a:srgbClr val="FFC000"/>
      </a:accent4>
      <a:accent5>
        <a:srgbClr val="4472C4"/>
      </a:accent5>
      <a:accent6>
        <a:srgbClr val="AD0011"/>
      </a:accent6>
      <a:hlink>
        <a:srgbClr val="0563C1"/>
      </a:hlink>
      <a:folHlink>
        <a:srgbClr val="954F72"/>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9" id="{6CD263B2-6B1B-BA4F-BE2F-7A476DCA93DD}" vid="{C9A31083-7057-8245-8BA8-654C8FDD24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2664</Words>
  <Application>Microsoft Office PowerPoint</Application>
  <PresentationFormat>Widescreen</PresentationFormat>
  <Paragraphs>203</Paragraphs>
  <Slides>21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Cambria</vt:lpstr>
      <vt:lpstr>1_Office Theme</vt:lpstr>
      <vt:lpstr>The Racial Divide Today: Socioeconomic Indicators</vt:lpstr>
      <vt:lpstr>White Supremacy (cont.)</vt:lpstr>
      <vt:lpstr>Social Justice: Power, Privilege &amp; Inequity</vt:lpstr>
      <vt:lpstr>A simple illustration of systemic discrimination - Lefties</vt:lpstr>
      <vt:lpstr>What are your socialized identities?</vt:lpstr>
      <vt:lpstr> Identity Matrix - Where do you fit in? </vt:lpstr>
      <vt:lpstr>Social Identity Matrix – what are my social identities?</vt:lpstr>
      <vt:lpstr>Social Justice: Power, Privilege &amp; Inequity (cont.)</vt:lpstr>
      <vt:lpstr>Social Equity and Systemic Solutions</vt:lpstr>
      <vt:lpstr>A Quick Overview of selected marginalized communities</vt:lpstr>
      <vt:lpstr>Native Americans - North American continent, pre-Columbian</vt:lpstr>
      <vt:lpstr>Native Americans and Louisiana Purchase - 1803</vt:lpstr>
      <vt:lpstr>Native Americans and the Context of Civil Rights</vt:lpstr>
      <vt:lpstr>Native Americans - Indian Treaty Rights in Washington state</vt:lpstr>
      <vt:lpstr>Native Americans - Dakota Access Pipeline</vt:lpstr>
      <vt:lpstr>Latino communities; Immigrant rights</vt:lpstr>
      <vt:lpstr>Women and Civil Rights</vt:lpstr>
      <vt:lpstr>Sexual Harassment and #MeToo</vt:lpstr>
      <vt:lpstr>LGBTQ Community and the Context of Civil Rights</vt:lpstr>
      <vt:lpstr>Chinese Americans and Civil Rights</vt:lpstr>
      <vt:lpstr>Japanese Americans: World War II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Racial Divide Today: Socioeconomic Indicators</dc:title>
  <dc:creator>Maloney,Ted</dc:creator>
  <cp:lastModifiedBy>Maloney,Ted</cp:lastModifiedBy>
  <cp:revision>1</cp:revision>
  <dcterms:created xsi:type="dcterms:W3CDTF">2023-06-12T19:25:16Z</dcterms:created>
  <dcterms:modified xsi:type="dcterms:W3CDTF">2023-06-12T20:49:52Z</dcterms:modified>
</cp:coreProperties>
</file>