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9F223-9F83-4DF1-0192-02D581BCE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75059-A305-EC5C-5F69-45055201F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4F0F-BF83-8399-244F-471878B9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BD0F8-9187-277F-7068-99156203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8FC50-7BC8-FC8C-5593-9249F5DD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1C45-EA65-D026-9865-1E955464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80508-D7F6-0629-B03B-2289AD005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6DAEA-7F3D-72EF-50B0-0D876E18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F8500-E5FD-F755-0B1E-F43D1C11E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83F45-A06A-9F24-D07A-E66472ADF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71175-25B9-F288-AB51-C60003440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C1A60-778A-CCCE-57AA-33DCC10FD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B1718-07BC-33FD-C13C-BCB8D869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EE6F1-0E3D-BD52-2778-70A1CBB6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8EF0-EA6E-59D3-5DA6-38AB375E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57B2-7E53-A634-A25A-9AFAAD06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4EEE2-D0EA-2200-3422-86E4951E1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EE20F-60A4-90E7-94D6-631EBA96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D4CE6-A1D6-F7F0-472B-AD1F1E50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726DC-490D-DC24-E32E-7C69AEABC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7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F760-11EC-9839-F8E3-0167016A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8CB83-1181-8D97-985E-E97AFF2AB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CF31D-AE99-E15E-7885-22610209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863B1-813B-3CF6-C87B-8383A03E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02B60-DBA7-C4AC-EE91-6A5E8AE8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7371-3B94-E666-CA0E-2270807F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37CE6-B302-64BA-00D2-AB07E2E67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117C5-F6BD-3C0A-19FB-33D984B41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8EA5A-5F74-6701-9746-B58CFAC1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E2078-9101-47CA-7CF3-E17E1D79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EF581-3BCB-0858-A18A-18989077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9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8604-2616-312A-5C90-049C34A4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6669C-FDFB-E58A-C530-3E9F26FF1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EC29C-B5BC-92F6-A14B-BCEC603F9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F040F-66B5-C9FF-4E4D-048876D93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72777-E27C-54A5-5D32-E15576AD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A551A-5B30-CFF5-E7A5-45A59938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8D4C9-CA26-5E55-A060-B0635BA3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E8674-2F56-DD9B-B17A-5D0FA8B7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9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25D85-0A5F-8D68-3014-464BF895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8BC32-2F41-4FE9-7D78-67B99F9B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C395F-8464-28D1-0EB1-551E9805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9691A-A31E-8396-2D4D-606827CD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6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2E39F-6952-16FB-497A-528443BA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271C2-6BBD-CE75-ACF9-478BCF40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0D5F4-7DA1-00F6-EED5-D228FEF3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0F826-D205-B2A1-9C8A-48A89EE7B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78F4-4AA3-BF97-CA3F-FD8F4B579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667A2-589B-0D3A-E0C3-8CD441652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CF272-0B40-C15E-4ADE-F4E3CA51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6731B-6C60-AD8A-0982-392CEAC5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27257-5932-069D-47D1-9F85F784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05C4-6683-BFC3-DF5D-C55F2942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82B65-2236-251B-ADEE-780508BCF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7AD23-87FA-82E9-9F1E-9C7A1A7FD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BAA57-5674-EB67-9D00-CFA56C8A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3A65F-DA8E-8CCB-83BA-4DD56EA7A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63B15-E47C-E968-6309-48D92894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FFFE92-CCD1-F0B6-85FA-CEEFB0E4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A4BCF-39CC-9A4C-8A75-7C60D5CDE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093A-62C0-2EE1-9ABE-A26427055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39E0E-F976-4CE3-9A84-BED9175885E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CA21F-0415-E47E-F390-DFCF642D2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D1A67-1349-933E-163C-CE811F9F7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67D7B-C921-48DB-A56C-160AAC7F6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23E-111B-57BE-6DDC-011BA20A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n-lt"/>
              </a:rPr>
              <a:t>Research Framework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D2CAC9-FFE5-2988-156F-76B6A8BEA0F3}"/>
              </a:ext>
            </a:extLst>
          </p:cNvPr>
          <p:cNvSpPr/>
          <p:nvPr/>
        </p:nvSpPr>
        <p:spPr>
          <a:xfrm>
            <a:off x="741680" y="2043350"/>
            <a:ext cx="1932825" cy="179712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Marginalized Community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91CAF8D-7C5A-A58A-9231-10429E04E291}"/>
              </a:ext>
            </a:extLst>
          </p:cNvPr>
          <p:cNvSpPr/>
          <p:nvPr/>
        </p:nvSpPr>
        <p:spPr>
          <a:xfrm>
            <a:off x="4114128" y="2134542"/>
            <a:ext cx="2459342" cy="98708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ISSUE/PROBLEM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CDB9490-B972-09DF-50FB-D3E18C5708BB}"/>
              </a:ext>
            </a:extLst>
          </p:cNvPr>
          <p:cNvSpPr/>
          <p:nvPr/>
        </p:nvSpPr>
        <p:spPr>
          <a:xfrm>
            <a:off x="8327431" y="2134542"/>
            <a:ext cx="2459342" cy="9870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SOLUTION(S)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B5084BD-BCD5-FD1B-B299-F8ADEC492C71}"/>
              </a:ext>
            </a:extLst>
          </p:cNvPr>
          <p:cNvSpPr/>
          <p:nvPr/>
        </p:nvSpPr>
        <p:spPr>
          <a:xfrm>
            <a:off x="7773604" y="3490952"/>
            <a:ext cx="1527045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B18BA81-41B1-CB0F-7194-03B3E68B2228}"/>
              </a:ext>
            </a:extLst>
          </p:cNvPr>
          <p:cNvSpPr/>
          <p:nvPr/>
        </p:nvSpPr>
        <p:spPr>
          <a:xfrm>
            <a:off x="9557102" y="3490953"/>
            <a:ext cx="1618898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Individual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378A64C-078F-35CE-6325-31418C6C7291}"/>
              </a:ext>
            </a:extLst>
          </p:cNvPr>
          <p:cNvSpPr/>
          <p:nvPr/>
        </p:nvSpPr>
        <p:spPr>
          <a:xfrm>
            <a:off x="5516469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0703520-E7B6-342E-1A08-BA9E828105B0}"/>
              </a:ext>
            </a:extLst>
          </p:cNvPr>
          <p:cNvSpPr/>
          <p:nvPr/>
        </p:nvSpPr>
        <p:spPr>
          <a:xfrm>
            <a:off x="3759200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486DACD-B320-4293-4F03-670B2A8A4155}"/>
              </a:ext>
            </a:extLst>
          </p:cNvPr>
          <p:cNvSpPr/>
          <p:nvPr/>
        </p:nvSpPr>
        <p:spPr>
          <a:xfrm>
            <a:off x="8653146" y="5725126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Advocacy Group(s)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8FE6A36-21B6-8EA3-D985-C797FFD3D505}"/>
              </a:ext>
            </a:extLst>
          </p:cNvPr>
          <p:cNvSpPr/>
          <p:nvPr/>
        </p:nvSpPr>
        <p:spPr>
          <a:xfrm>
            <a:off x="5455137" y="5735604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Stories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2BE3A28-C71A-3D10-672D-9DAF391118F9}"/>
              </a:ext>
            </a:extLst>
          </p:cNvPr>
          <p:cNvSpPr/>
          <p:nvPr/>
        </p:nvSpPr>
        <p:spPr>
          <a:xfrm>
            <a:off x="2093802" y="5720942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Expert(s)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57C1052-0104-D8E7-B32E-DAFD341A0754}"/>
              </a:ext>
            </a:extLst>
          </p:cNvPr>
          <p:cNvSpPr/>
          <p:nvPr/>
        </p:nvSpPr>
        <p:spPr>
          <a:xfrm>
            <a:off x="4944462" y="4817406"/>
            <a:ext cx="4612640" cy="473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EVIDENCE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18ED212-3F2E-6588-B755-EE8FA5E239BA}"/>
              </a:ext>
            </a:extLst>
          </p:cNvPr>
          <p:cNvSpPr/>
          <p:nvPr/>
        </p:nvSpPr>
        <p:spPr>
          <a:xfrm>
            <a:off x="6940326" y="2576201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58DF002-14E5-546E-09E6-AEB9A0D098DE}"/>
              </a:ext>
            </a:extLst>
          </p:cNvPr>
          <p:cNvSpPr/>
          <p:nvPr/>
        </p:nvSpPr>
        <p:spPr>
          <a:xfrm>
            <a:off x="2888313" y="2582959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8AFDE47-0F6F-7B57-BC75-49856197856B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5343799" y="3121629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65DEBE-9A8E-E7DD-4A06-50C31F56353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9557102" y="3121629"/>
            <a:ext cx="0" cy="1382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D55ED4D-7102-64B6-66F5-310382D9F7B5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522723" y="3375394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5C4820-C5CD-D817-B27B-072F912D30EC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243072" y="3367047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745102C-8456-7177-1F1F-534A505E932E}"/>
              </a:ext>
            </a:extLst>
          </p:cNvPr>
          <p:cNvCxnSpPr>
            <a:cxnSpLocks/>
          </p:cNvCxnSpPr>
          <p:nvPr/>
        </p:nvCxnSpPr>
        <p:spPr>
          <a:xfrm>
            <a:off x="4553144" y="3375394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124113D-9161-F585-EB77-5D1457BC4E17}"/>
              </a:ext>
            </a:extLst>
          </p:cNvPr>
          <p:cNvCxnSpPr>
            <a:cxnSpLocks/>
          </p:cNvCxnSpPr>
          <p:nvPr/>
        </p:nvCxnSpPr>
        <p:spPr>
          <a:xfrm>
            <a:off x="9557102" y="3112441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9F0EF56-CD0E-74BF-017A-1A3E3615C174}"/>
              </a:ext>
            </a:extLst>
          </p:cNvPr>
          <p:cNvCxnSpPr>
            <a:cxnSpLocks/>
          </p:cNvCxnSpPr>
          <p:nvPr/>
        </p:nvCxnSpPr>
        <p:spPr>
          <a:xfrm flipV="1">
            <a:off x="8736026" y="3366206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68C9AA7-AF84-44B0-DEDC-4BB63852700C}"/>
              </a:ext>
            </a:extLst>
          </p:cNvPr>
          <p:cNvCxnSpPr>
            <a:cxnSpLocks/>
          </p:cNvCxnSpPr>
          <p:nvPr/>
        </p:nvCxnSpPr>
        <p:spPr>
          <a:xfrm flipH="1" flipV="1">
            <a:off x="10456375" y="3357859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058EBBA-E3CA-32FB-E4B9-221D95F1D47A}"/>
              </a:ext>
            </a:extLst>
          </p:cNvPr>
          <p:cNvCxnSpPr>
            <a:cxnSpLocks/>
          </p:cNvCxnSpPr>
          <p:nvPr/>
        </p:nvCxnSpPr>
        <p:spPr>
          <a:xfrm>
            <a:off x="8766447" y="3366206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FE57F8-8372-7A75-883F-CD6FA9F5B8BF}"/>
              </a:ext>
            </a:extLst>
          </p:cNvPr>
          <p:cNvCxnSpPr/>
          <p:nvPr/>
        </p:nvCxnSpPr>
        <p:spPr>
          <a:xfrm>
            <a:off x="4522723" y="4632960"/>
            <a:ext cx="580503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953B1C-4810-9C84-D858-D6DB4FD0D3B3}"/>
              </a:ext>
            </a:extLst>
          </p:cNvPr>
          <p:cNvCxnSpPr/>
          <p:nvPr/>
        </p:nvCxnSpPr>
        <p:spPr>
          <a:xfrm>
            <a:off x="6243072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51D4AC-DE3C-8E6E-5C15-C67E8736A088}"/>
              </a:ext>
            </a:extLst>
          </p:cNvPr>
          <p:cNvCxnSpPr>
            <a:cxnSpLocks/>
          </p:cNvCxnSpPr>
          <p:nvPr/>
        </p:nvCxnSpPr>
        <p:spPr>
          <a:xfrm>
            <a:off x="8485254" y="4478039"/>
            <a:ext cx="0" cy="154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EF6198E-2098-15F7-63E3-F189D133CEAB}"/>
              </a:ext>
            </a:extLst>
          </p:cNvPr>
          <p:cNvCxnSpPr/>
          <p:nvPr/>
        </p:nvCxnSpPr>
        <p:spPr>
          <a:xfrm>
            <a:off x="10327758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B1E227D-52FA-41E3-E84D-7664870DF2F6}"/>
              </a:ext>
            </a:extLst>
          </p:cNvPr>
          <p:cNvCxnSpPr/>
          <p:nvPr/>
        </p:nvCxnSpPr>
        <p:spPr>
          <a:xfrm>
            <a:off x="6684808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890C69C-64A4-CE44-BBE0-EB431923C7EE}"/>
              </a:ext>
            </a:extLst>
          </p:cNvPr>
          <p:cNvCxnSpPr/>
          <p:nvPr/>
        </p:nvCxnSpPr>
        <p:spPr>
          <a:xfrm>
            <a:off x="9807235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3B4667-96DE-A80D-E1A7-754677570516}"/>
              </a:ext>
            </a:extLst>
          </p:cNvPr>
          <p:cNvCxnSpPr/>
          <p:nvPr/>
        </p:nvCxnSpPr>
        <p:spPr>
          <a:xfrm>
            <a:off x="4553144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44CD5B-A6D1-6C41-073D-E549E856FD11}"/>
              </a:ext>
            </a:extLst>
          </p:cNvPr>
          <p:cNvCxnSpPr>
            <a:cxnSpLocks/>
          </p:cNvCxnSpPr>
          <p:nvPr/>
        </p:nvCxnSpPr>
        <p:spPr>
          <a:xfrm>
            <a:off x="3293052" y="5541227"/>
            <a:ext cx="65141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0B43565-E26E-945C-4A5F-E6BBBD992F9D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3323473" y="5541226"/>
            <a:ext cx="0" cy="179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38E5D6A-4717-65E4-C911-4F802F1AD144}"/>
              </a:ext>
            </a:extLst>
          </p:cNvPr>
          <p:cNvCxnSpPr/>
          <p:nvPr/>
        </p:nvCxnSpPr>
        <p:spPr>
          <a:xfrm flipV="1">
            <a:off x="7425240" y="5291215"/>
            <a:ext cx="0" cy="2500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8AB46FC-B1CF-AEDB-57A0-5749A9E37365}"/>
              </a:ext>
            </a:extLst>
          </p:cNvPr>
          <p:cNvCxnSpPr/>
          <p:nvPr/>
        </p:nvCxnSpPr>
        <p:spPr>
          <a:xfrm flipV="1">
            <a:off x="7425240" y="4632960"/>
            <a:ext cx="0" cy="184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3F9C372-8FB8-1354-E1CC-A0A0776F37E3}"/>
              </a:ext>
            </a:extLst>
          </p:cNvPr>
          <p:cNvCxnSpPr>
            <a:endCxn id="29" idx="1"/>
          </p:cNvCxnSpPr>
          <p:nvPr/>
        </p:nvCxnSpPr>
        <p:spPr>
          <a:xfrm>
            <a:off x="1708092" y="5054310"/>
            <a:ext cx="32363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A8F7569-5932-4F28-E225-49429D3B25B8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708091" y="3840479"/>
            <a:ext cx="2" cy="12138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88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23E-111B-57BE-6DDC-011BA20A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n-lt"/>
              </a:rPr>
              <a:t>Research Framework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400" dirty="0">
                <a:latin typeface="+mn-lt"/>
              </a:rPr>
              <a:t>Brainstorm – “Lefties” </a:t>
            </a:r>
            <a:endParaRPr lang="en-US" sz="4000" dirty="0">
              <a:latin typeface="+mn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D2CAC9-FFE5-2988-156F-76B6A8BEA0F3}"/>
              </a:ext>
            </a:extLst>
          </p:cNvPr>
          <p:cNvSpPr/>
          <p:nvPr/>
        </p:nvSpPr>
        <p:spPr>
          <a:xfrm>
            <a:off x="741680" y="2043350"/>
            <a:ext cx="1932825" cy="179712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Marginalized Community</a:t>
            </a:r>
          </a:p>
          <a:p>
            <a:pPr algn="ctr"/>
            <a:r>
              <a:rPr lang="en-US" dirty="0"/>
              <a:t>“LEFTIES”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91CAF8D-7C5A-A58A-9231-10429E04E291}"/>
              </a:ext>
            </a:extLst>
          </p:cNvPr>
          <p:cNvSpPr/>
          <p:nvPr/>
        </p:nvSpPr>
        <p:spPr>
          <a:xfrm>
            <a:off x="4114128" y="2134542"/>
            <a:ext cx="2459342" cy="98708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ISSUE/PROBLEM</a:t>
            </a:r>
          </a:p>
          <a:p>
            <a:pPr algn="ctr"/>
            <a:r>
              <a:rPr lang="en-US" sz="1600" dirty="0"/>
              <a:t>Risks of harm/</a:t>
            </a:r>
            <a:r>
              <a:rPr lang="en-US" sz="1600" dirty="0" err="1"/>
              <a:t>discrim</a:t>
            </a:r>
            <a:r>
              <a:rPr lang="en-US" sz="1600" dirty="0"/>
              <a:t> from product design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CDB9490-B972-09DF-50FB-D3E18C5708BB}"/>
              </a:ext>
            </a:extLst>
          </p:cNvPr>
          <p:cNvSpPr/>
          <p:nvPr/>
        </p:nvSpPr>
        <p:spPr>
          <a:xfrm>
            <a:off x="8327431" y="2134542"/>
            <a:ext cx="2459342" cy="9870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SOLUTION(S)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B5084BD-BCD5-FD1B-B299-F8ADEC492C71}"/>
              </a:ext>
            </a:extLst>
          </p:cNvPr>
          <p:cNvSpPr/>
          <p:nvPr/>
        </p:nvSpPr>
        <p:spPr>
          <a:xfrm>
            <a:off x="7773604" y="3490952"/>
            <a:ext cx="1527045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</a:p>
          <a:p>
            <a:pPr algn="ctr"/>
            <a:r>
              <a:rPr lang="en-US" sz="1100" dirty="0"/>
              <a:t>Design mandate</a:t>
            </a:r>
          </a:p>
          <a:p>
            <a:pPr algn="ctr"/>
            <a:r>
              <a:rPr lang="en-US" sz="1100" dirty="0"/>
              <a:t>Industry task force</a:t>
            </a:r>
          </a:p>
          <a:p>
            <a:pPr algn="ctr"/>
            <a:r>
              <a:rPr lang="en-US" sz="1100" dirty="0"/>
              <a:t>Industry incentives</a:t>
            </a:r>
          </a:p>
          <a:p>
            <a:pPr algn="ctr"/>
            <a:r>
              <a:rPr lang="en-US" sz="1100" dirty="0"/>
              <a:t>$ for PR campaign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B18BA81-41B1-CB0F-7194-03B3E68B2228}"/>
              </a:ext>
            </a:extLst>
          </p:cNvPr>
          <p:cNvSpPr/>
          <p:nvPr/>
        </p:nvSpPr>
        <p:spPr>
          <a:xfrm>
            <a:off x="9557102" y="3490953"/>
            <a:ext cx="1796698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Individual</a:t>
            </a:r>
          </a:p>
          <a:p>
            <a:pPr algn="ctr"/>
            <a:r>
              <a:rPr lang="en-US" sz="1100" dirty="0"/>
              <a:t>Volunteer- Lefty Day</a:t>
            </a:r>
          </a:p>
          <a:p>
            <a:pPr algn="ctr"/>
            <a:r>
              <a:rPr lang="en-US" sz="1100" dirty="0"/>
              <a:t>Donate to Left-H Club</a:t>
            </a:r>
          </a:p>
          <a:p>
            <a:pPr algn="ctr"/>
            <a:r>
              <a:rPr lang="en-US" sz="1100" dirty="0"/>
              <a:t>Social media posts</a:t>
            </a:r>
          </a:p>
          <a:p>
            <a:pPr algn="ctr"/>
            <a:r>
              <a:rPr lang="en-US" sz="1100" dirty="0"/>
              <a:t>Contact legislators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378A64C-078F-35CE-6325-31418C6C7291}"/>
              </a:ext>
            </a:extLst>
          </p:cNvPr>
          <p:cNvSpPr/>
          <p:nvPr/>
        </p:nvSpPr>
        <p:spPr>
          <a:xfrm>
            <a:off x="5516469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0703520-E7B6-342E-1A08-BA9E828105B0}"/>
              </a:ext>
            </a:extLst>
          </p:cNvPr>
          <p:cNvSpPr/>
          <p:nvPr/>
        </p:nvSpPr>
        <p:spPr>
          <a:xfrm>
            <a:off x="3759200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486DACD-B320-4293-4F03-670B2A8A4155}"/>
              </a:ext>
            </a:extLst>
          </p:cNvPr>
          <p:cNvSpPr/>
          <p:nvPr/>
        </p:nvSpPr>
        <p:spPr>
          <a:xfrm>
            <a:off x="8653146" y="5725126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Advocacy Group(s)</a:t>
            </a:r>
          </a:p>
          <a:p>
            <a:pPr algn="ctr"/>
            <a:r>
              <a:rPr lang="en-US" sz="1100" dirty="0"/>
              <a:t>Left-Handers Club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8FE6A36-21B6-8EA3-D985-C797FFD3D505}"/>
              </a:ext>
            </a:extLst>
          </p:cNvPr>
          <p:cNvSpPr/>
          <p:nvPr/>
        </p:nvSpPr>
        <p:spPr>
          <a:xfrm>
            <a:off x="5455137" y="5735604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Stories</a:t>
            </a:r>
          </a:p>
          <a:p>
            <a:pPr algn="ctr"/>
            <a:r>
              <a:rPr lang="en-US" sz="1100" dirty="0"/>
              <a:t>Ice cream job </a:t>
            </a:r>
            <a:r>
              <a:rPr lang="en-US" sz="1100" dirty="0" err="1"/>
              <a:t>applic</a:t>
            </a:r>
            <a:endParaRPr lang="en-US" sz="11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2BE3A28-C71A-3D10-672D-9DAF391118F9}"/>
              </a:ext>
            </a:extLst>
          </p:cNvPr>
          <p:cNvSpPr/>
          <p:nvPr/>
        </p:nvSpPr>
        <p:spPr>
          <a:xfrm>
            <a:off x="2093802" y="5720942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Expert(s)</a:t>
            </a:r>
          </a:p>
          <a:p>
            <a:pPr algn="ctr"/>
            <a:r>
              <a:rPr lang="en-US" sz="1100" dirty="0"/>
              <a:t>NIH stats re workplace injuries</a:t>
            </a:r>
          </a:p>
          <a:p>
            <a:pPr algn="ctr"/>
            <a:r>
              <a:rPr lang="en-US" sz="1100" dirty="0"/>
              <a:t>Athens University study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57C1052-0104-D8E7-B32E-DAFD341A0754}"/>
              </a:ext>
            </a:extLst>
          </p:cNvPr>
          <p:cNvSpPr/>
          <p:nvPr/>
        </p:nvSpPr>
        <p:spPr>
          <a:xfrm>
            <a:off x="4944462" y="4817406"/>
            <a:ext cx="4612640" cy="473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EVIDENCE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18ED212-3F2E-6588-B755-EE8FA5E239BA}"/>
              </a:ext>
            </a:extLst>
          </p:cNvPr>
          <p:cNvSpPr/>
          <p:nvPr/>
        </p:nvSpPr>
        <p:spPr>
          <a:xfrm>
            <a:off x="6940326" y="2576201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58DF002-14E5-546E-09E6-AEB9A0D098DE}"/>
              </a:ext>
            </a:extLst>
          </p:cNvPr>
          <p:cNvSpPr/>
          <p:nvPr/>
        </p:nvSpPr>
        <p:spPr>
          <a:xfrm>
            <a:off x="2888313" y="2582959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8AFDE47-0F6F-7B57-BC75-49856197856B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5343799" y="3121629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65DEBE-9A8E-E7DD-4A06-50C31F56353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9557102" y="3121629"/>
            <a:ext cx="0" cy="1382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D55ED4D-7102-64B6-66F5-310382D9F7B5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522723" y="3375394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5C4820-C5CD-D817-B27B-072F912D30EC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243072" y="3367047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745102C-8456-7177-1F1F-534A505E932E}"/>
              </a:ext>
            </a:extLst>
          </p:cNvPr>
          <p:cNvCxnSpPr>
            <a:cxnSpLocks/>
          </p:cNvCxnSpPr>
          <p:nvPr/>
        </p:nvCxnSpPr>
        <p:spPr>
          <a:xfrm>
            <a:off x="4553144" y="3375394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124113D-9161-F585-EB77-5D1457BC4E17}"/>
              </a:ext>
            </a:extLst>
          </p:cNvPr>
          <p:cNvCxnSpPr>
            <a:cxnSpLocks/>
          </p:cNvCxnSpPr>
          <p:nvPr/>
        </p:nvCxnSpPr>
        <p:spPr>
          <a:xfrm>
            <a:off x="9557102" y="3112441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9F0EF56-CD0E-74BF-017A-1A3E3615C174}"/>
              </a:ext>
            </a:extLst>
          </p:cNvPr>
          <p:cNvCxnSpPr>
            <a:cxnSpLocks/>
          </p:cNvCxnSpPr>
          <p:nvPr/>
        </p:nvCxnSpPr>
        <p:spPr>
          <a:xfrm flipV="1">
            <a:off x="8736026" y="3366206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68C9AA7-AF84-44B0-DEDC-4BB63852700C}"/>
              </a:ext>
            </a:extLst>
          </p:cNvPr>
          <p:cNvCxnSpPr>
            <a:cxnSpLocks/>
          </p:cNvCxnSpPr>
          <p:nvPr/>
        </p:nvCxnSpPr>
        <p:spPr>
          <a:xfrm flipH="1" flipV="1">
            <a:off x="10456375" y="3357859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058EBBA-E3CA-32FB-E4B9-221D95F1D47A}"/>
              </a:ext>
            </a:extLst>
          </p:cNvPr>
          <p:cNvCxnSpPr>
            <a:cxnSpLocks/>
          </p:cNvCxnSpPr>
          <p:nvPr/>
        </p:nvCxnSpPr>
        <p:spPr>
          <a:xfrm>
            <a:off x="8766447" y="3366206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FE57F8-8372-7A75-883F-CD6FA9F5B8BF}"/>
              </a:ext>
            </a:extLst>
          </p:cNvPr>
          <p:cNvCxnSpPr/>
          <p:nvPr/>
        </p:nvCxnSpPr>
        <p:spPr>
          <a:xfrm>
            <a:off x="4522723" y="4632960"/>
            <a:ext cx="580503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953B1C-4810-9C84-D858-D6DB4FD0D3B3}"/>
              </a:ext>
            </a:extLst>
          </p:cNvPr>
          <p:cNvCxnSpPr/>
          <p:nvPr/>
        </p:nvCxnSpPr>
        <p:spPr>
          <a:xfrm>
            <a:off x="6243072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51D4AC-DE3C-8E6E-5C15-C67E8736A088}"/>
              </a:ext>
            </a:extLst>
          </p:cNvPr>
          <p:cNvCxnSpPr>
            <a:cxnSpLocks/>
          </p:cNvCxnSpPr>
          <p:nvPr/>
        </p:nvCxnSpPr>
        <p:spPr>
          <a:xfrm>
            <a:off x="8485254" y="4478039"/>
            <a:ext cx="0" cy="154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EF6198E-2098-15F7-63E3-F189D133CEAB}"/>
              </a:ext>
            </a:extLst>
          </p:cNvPr>
          <p:cNvCxnSpPr/>
          <p:nvPr/>
        </p:nvCxnSpPr>
        <p:spPr>
          <a:xfrm>
            <a:off x="10327758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B1E227D-52FA-41E3-E84D-7664870DF2F6}"/>
              </a:ext>
            </a:extLst>
          </p:cNvPr>
          <p:cNvCxnSpPr/>
          <p:nvPr/>
        </p:nvCxnSpPr>
        <p:spPr>
          <a:xfrm>
            <a:off x="6684808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890C69C-64A4-CE44-BBE0-EB431923C7EE}"/>
              </a:ext>
            </a:extLst>
          </p:cNvPr>
          <p:cNvCxnSpPr/>
          <p:nvPr/>
        </p:nvCxnSpPr>
        <p:spPr>
          <a:xfrm>
            <a:off x="9807235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3B4667-96DE-A80D-E1A7-754677570516}"/>
              </a:ext>
            </a:extLst>
          </p:cNvPr>
          <p:cNvCxnSpPr/>
          <p:nvPr/>
        </p:nvCxnSpPr>
        <p:spPr>
          <a:xfrm>
            <a:off x="4553144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44CD5B-A6D1-6C41-073D-E549E856FD11}"/>
              </a:ext>
            </a:extLst>
          </p:cNvPr>
          <p:cNvCxnSpPr>
            <a:cxnSpLocks/>
          </p:cNvCxnSpPr>
          <p:nvPr/>
        </p:nvCxnSpPr>
        <p:spPr>
          <a:xfrm>
            <a:off x="3293052" y="5541227"/>
            <a:ext cx="65141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0B43565-E26E-945C-4A5F-E6BBBD992F9D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3323473" y="5541226"/>
            <a:ext cx="0" cy="179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38E5D6A-4717-65E4-C911-4F802F1AD144}"/>
              </a:ext>
            </a:extLst>
          </p:cNvPr>
          <p:cNvCxnSpPr/>
          <p:nvPr/>
        </p:nvCxnSpPr>
        <p:spPr>
          <a:xfrm flipV="1">
            <a:off x="7425240" y="5291215"/>
            <a:ext cx="0" cy="2500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8AB46FC-B1CF-AEDB-57A0-5749A9E37365}"/>
              </a:ext>
            </a:extLst>
          </p:cNvPr>
          <p:cNvCxnSpPr/>
          <p:nvPr/>
        </p:nvCxnSpPr>
        <p:spPr>
          <a:xfrm flipV="1">
            <a:off x="7425240" y="4632960"/>
            <a:ext cx="0" cy="184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3F9C372-8FB8-1354-E1CC-A0A0776F37E3}"/>
              </a:ext>
            </a:extLst>
          </p:cNvPr>
          <p:cNvCxnSpPr>
            <a:endCxn id="29" idx="1"/>
          </p:cNvCxnSpPr>
          <p:nvPr/>
        </p:nvCxnSpPr>
        <p:spPr>
          <a:xfrm>
            <a:off x="1708092" y="5054310"/>
            <a:ext cx="32363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A8F7569-5932-4F28-E225-49429D3B25B8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708091" y="3840479"/>
            <a:ext cx="2" cy="12138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56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B23E-111B-57BE-6DDC-011BA20A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+mn-lt"/>
              </a:rPr>
              <a:t>Research Framework</a:t>
            </a:r>
            <a:br>
              <a:rPr lang="en-US" sz="4000" b="1" dirty="0">
                <a:solidFill>
                  <a:schemeClr val="accent1"/>
                </a:solidFill>
                <a:latin typeface="+mn-lt"/>
              </a:rPr>
            </a:br>
            <a:r>
              <a:rPr lang="en-US" sz="2400" dirty="0">
                <a:latin typeface="+mn-lt"/>
              </a:rPr>
              <a:t>Brainstorm - “Abortion access”</a:t>
            </a:r>
            <a:r>
              <a:rPr lang="en-US" sz="2400" dirty="0">
                <a:solidFill>
                  <a:schemeClr val="accent1"/>
                </a:solidFill>
                <a:latin typeface="+mn-lt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D2CAC9-FFE5-2988-156F-76B6A8BEA0F3}"/>
              </a:ext>
            </a:extLst>
          </p:cNvPr>
          <p:cNvSpPr/>
          <p:nvPr/>
        </p:nvSpPr>
        <p:spPr>
          <a:xfrm>
            <a:off x="741680" y="2043350"/>
            <a:ext cx="1932825" cy="179712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Marginalized Community</a:t>
            </a:r>
          </a:p>
          <a:p>
            <a:pPr algn="ctr"/>
            <a:r>
              <a:rPr lang="en-US" sz="1100" dirty="0"/>
              <a:t>Sexual assault victim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91CAF8D-7C5A-A58A-9231-10429E04E291}"/>
              </a:ext>
            </a:extLst>
          </p:cNvPr>
          <p:cNvSpPr/>
          <p:nvPr/>
        </p:nvSpPr>
        <p:spPr>
          <a:xfrm>
            <a:off x="4114128" y="2134542"/>
            <a:ext cx="2459342" cy="98708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ISSUE/PROBLEM</a:t>
            </a:r>
          </a:p>
          <a:p>
            <a:pPr algn="ctr"/>
            <a:r>
              <a:rPr lang="en-US" sz="1100" dirty="0"/>
              <a:t>Restricted access to abortion medication/penalties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CDB9490-B972-09DF-50FB-D3E18C5708BB}"/>
              </a:ext>
            </a:extLst>
          </p:cNvPr>
          <p:cNvSpPr/>
          <p:nvPr/>
        </p:nvSpPr>
        <p:spPr>
          <a:xfrm>
            <a:off x="8327431" y="2134542"/>
            <a:ext cx="2459342" cy="98708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SOLUTION(S)</a:t>
            </a:r>
          </a:p>
          <a:p>
            <a:pPr algn="ctr"/>
            <a:endParaRPr lang="en-US" sz="11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B5084BD-BCD5-FD1B-B299-F8ADEC492C71}"/>
              </a:ext>
            </a:extLst>
          </p:cNvPr>
          <p:cNvSpPr/>
          <p:nvPr/>
        </p:nvSpPr>
        <p:spPr>
          <a:xfrm>
            <a:off x="7773604" y="3490952"/>
            <a:ext cx="1527045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</a:p>
          <a:p>
            <a:pPr algn="ctr"/>
            <a:r>
              <a:rPr lang="en-US" sz="1100" dirty="0"/>
              <a:t>Congress pass law protecting access</a:t>
            </a:r>
          </a:p>
          <a:p>
            <a:pPr algn="ctr"/>
            <a:r>
              <a:rPr lang="en-US" sz="1100" dirty="0"/>
              <a:t>DOJ litigate in court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B18BA81-41B1-CB0F-7194-03B3E68B2228}"/>
              </a:ext>
            </a:extLst>
          </p:cNvPr>
          <p:cNvSpPr/>
          <p:nvPr/>
        </p:nvSpPr>
        <p:spPr>
          <a:xfrm>
            <a:off x="9557101" y="3490953"/>
            <a:ext cx="1796691" cy="9870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Individual</a:t>
            </a:r>
          </a:p>
          <a:p>
            <a:pPr algn="ctr"/>
            <a:r>
              <a:rPr lang="en-US" sz="1100" dirty="0"/>
              <a:t>Volunteer/donate - NARAL</a:t>
            </a:r>
          </a:p>
          <a:p>
            <a:pPr algn="ctr"/>
            <a:r>
              <a:rPr lang="en-US" sz="1100" dirty="0"/>
              <a:t>Write/call legislators</a:t>
            </a:r>
          </a:p>
          <a:p>
            <a:pPr algn="ctr"/>
            <a:r>
              <a:rPr lang="en-US" sz="1100" dirty="0"/>
              <a:t>Picket in support PP clinics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378A64C-078F-35CE-6325-31418C6C7291}"/>
              </a:ext>
            </a:extLst>
          </p:cNvPr>
          <p:cNvSpPr/>
          <p:nvPr/>
        </p:nvSpPr>
        <p:spPr>
          <a:xfrm>
            <a:off x="5516469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Past</a:t>
            </a:r>
          </a:p>
          <a:p>
            <a:pPr algn="ctr"/>
            <a:r>
              <a:rPr lang="en-US" sz="1100" dirty="0"/>
              <a:t>Pre-Roe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Roe v Wade (1973)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 v Casey(1992)</a:t>
            </a:r>
          </a:p>
          <a:p>
            <a:pPr algn="ctr"/>
            <a:endParaRPr lang="en-US" sz="11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0703520-E7B6-342E-1A08-BA9E828105B0}"/>
              </a:ext>
            </a:extLst>
          </p:cNvPr>
          <p:cNvSpPr/>
          <p:nvPr/>
        </p:nvSpPr>
        <p:spPr>
          <a:xfrm>
            <a:off x="3759200" y="3490953"/>
            <a:ext cx="1527046" cy="9870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</a:t>
            </a:r>
          </a:p>
          <a:p>
            <a:pPr algn="ctr"/>
            <a:r>
              <a:rPr lang="en-US" sz="1100" dirty="0"/>
              <a:t>Texas Medication Abortion case (2023)</a:t>
            </a:r>
          </a:p>
          <a:p>
            <a:pPr algn="ctr"/>
            <a:r>
              <a:rPr lang="en-US" sz="1100" dirty="0"/>
              <a:t>Dobbs (2022)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486DACD-B320-4293-4F03-670B2A8A4155}"/>
              </a:ext>
            </a:extLst>
          </p:cNvPr>
          <p:cNvSpPr/>
          <p:nvPr/>
        </p:nvSpPr>
        <p:spPr>
          <a:xfrm>
            <a:off x="8653146" y="5725126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Advocacy Group(s)</a:t>
            </a:r>
          </a:p>
          <a:p>
            <a:pPr algn="ctr"/>
            <a:r>
              <a:rPr lang="en-US" sz="1100" dirty="0"/>
              <a:t>NARAL Pro-choice</a:t>
            </a:r>
          </a:p>
          <a:p>
            <a:pPr algn="ctr"/>
            <a:r>
              <a:rPr lang="en-US" sz="1100" dirty="0"/>
              <a:t>Pro-Choice WA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8FE6A36-21B6-8EA3-D985-C797FFD3D505}"/>
              </a:ext>
            </a:extLst>
          </p:cNvPr>
          <p:cNvSpPr/>
          <p:nvPr/>
        </p:nvSpPr>
        <p:spPr>
          <a:xfrm>
            <a:off x="5455137" y="5735604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Personal Stories</a:t>
            </a:r>
          </a:p>
          <a:p>
            <a:pPr algn="ctr"/>
            <a:r>
              <a:rPr lang="en-US" sz="1100" dirty="0"/>
              <a:t>NPR story of I0-yr old rape victim</a:t>
            </a:r>
          </a:p>
          <a:p>
            <a:pPr algn="ctr"/>
            <a:r>
              <a:rPr lang="en-US" sz="1100" dirty="0"/>
              <a:t>Dr’s statement of experience</a:t>
            </a:r>
          </a:p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2BE3A28-C71A-3D10-672D-9DAF391118F9}"/>
              </a:ext>
            </a:extLst>
          </p:cNvPr>
          <p:cNvSpPr/>
          <p:nvPr/>
        </p:nvSpPr>
        <p:spPr>
          <a:xfrm>
            <a:off x="2093802" y="5720942"/>
            <a:ext cx="2459342" cy="9870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Expert(s)</a:t>
            </a:r>
          </a:p>
          <a:p>
            <a:pPr algn="ctr"/>
            <a:r>
              <a:rPr lang="en-US" sz="1100" dirty="0"/>
              <a:t>Harvard Med study of LGBTQ &amp; abortion access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57C1052-0104-D8E7-B32E-DAFD341A0754}"/>
              </a:ext>
            </a:extLst>
          </p:cNvPr>
          <p:cNvSpPr/>
          <p:nvPr/>
        </p:nvSpPr>
        <p:spPr>
          <a:xfrm>
            <a:off x="4944462" y="4817406"/>
            <a:ext cx="4612640" cy="473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EVIDENCE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18ED212-3F2E-6588-B755-EE8FA5E239BA}"/>
              </a:ext>
            </a:extLst>
          </p:cNvPr>
          <p:cNvSpPr/>
          <p:nvPr/>
        </p:nvSpPr>
        <p:spPr>
          <a:xfrm>
            <a:off x="6940326" y="2576201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58DF002-14E5-546E-09E6-AEB9A0D098DE}"/>
              </a:ext>
            </a:extLst>
          </p:cNvPr>
          <p:cNvSpPr/>
          <p:nvPr/>
        </p:nvSpPr>
        <p:spPr>
          <a:xfrm>
            <a:off x="2888313" y="2582959"/>
            <a:ext cx="1020249" cy="358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8AFDE47-0F6F-7B57-BC75-49856197856B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5343799" y="3121629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65DEBE-9A8E-E7DD-4A06-50C31F56353B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9557102" y="3121629"/>
            <a:ext cx="0" cy="13820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D55ED4D-7102-64B6-66F5-310382D9F7B5}"/>
              </a:ext>
            </a:extLst>
          </p:cNvPr>
          <p:cNvCxnSpPr>
            <a:cxnSpLocks/>
            <a:stCxn id="23" idx="0"/>
          </p:cNvCxnSpPr>
          <p:nvPr/>
        </p:nvCxnSpPr>
        <p:spPr>
          <a:xfrm flipV="1">
            <a:off x="4522723" y="3375394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85C4820-C5CD-D817-B27B-072F912D30EC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243072" y="3367047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745102C-8456-7177-1F1F-534A505E932E}"/>
              </a:ext>
            </a:extLst>
          </p:cNvPr>
          <p:cNvCxnSpPr>
            <a:cxnSpLocks/>
          </p:cNvCxnSpPr>
          <p:nvPr/>
        </p:nvCxnSpPr>
        <p:spPr>
          <a:xfrm>
            <a:off x="4553144" y="3375394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124113D-9161-F585-EB77-5D1457BC4E17}"/>
              </a:ext>
            </a:extLst>
          </p:cNvPr>
          <p:cNvCxnSpPr>
            <a:cxnSpLocks/>
          </p:cNvCxnSpPr>
          <p:nvPr/>
        </p:nvCxnSpPr>
        <p:spPr>
          <a:xfrm>
            <a:off x="9557102" y="3112441"/>
            <a:ext cx="0" cy="2454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9F0EF56-CD0E-74BF-017A-1A3E3615C174}"/>
              </a:ext>
            </a:extLst>
          </p:cNvPr>
          <p:cNvCxnSpPr>
            <a:cxnSpLocks/>
          </p:cNvCxnSpPr>
          <p:nvPr/>
        </p:nvCxnSpPr>
        <p:spPr>
          <a:xfrm flipV="1">
            <a:off x="8736026" y="3366206"/>
            <a:ext cx="18797" cy="11555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68C9AA7-AF84-44B0-DEDC-4BB63852700C}"/>
              </a:ext>
            </a:extLst>
          </p:cNvPr>
          <p:cNvCxnSpPr>
            <a:cxnSpLocks/>
          </p:cNvCxnSpPr>
          <p:nvPr/>
        </p:nvCxnSpPr>
        <p:spPr>
          <a:xfrm flipH="1" flipV="1">
            <a:off x="10456375" y="3357859"/>
            <a:ext cx="36920" cy="123906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058EBBA-E3CA-32FB-E4B9-221D95F1D47A}"/>
              </a:ext>
            </a:extLst>
          </p:cNvPr>
          <p:cNvCxnSpPr>
            <a:cxnSpLocks/>
          </p:cNvCxnSpPr>
          <p:nvPr/>
        </p:nvCxnSpPr>
        <p:spPr>
          <a:xfrm>
            <a:off x="8766447" y="3366206"/>
            <a:ext cx="169596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FE57F8-8372-7A75-883F-CD6FA9F5B8BF}"/>
              </a:ext>
            </a:extLst>
          </p:cNvPr>
          <p:cNvCxnSpPr/>
          <p:nvPr/>
        </p:nvCxnSpPr>
        <p:spPr>
          <a:xfrm>
            <a:off x="4522723" y="4632960"/>
            <a:ext cx="580503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1953B1C-4810-9C84-D858-D6DB4FD0D3B3}"/>
              </a:ext>
            </a:extLst>
          </p:cNvPr>
          <p:cNvCxnSpPr/>
          <p:nvPr/>
        </p:nvCxnSpPr>
        <p:spPr>
          <a:xfrm>
            <a:off x="6243072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51D4AC-DE3C-8E6E-5C15-C67E8736A088}"/>
              </a:ext>
            </a:extLst>
          </p:cNvPr>
          <p:cNvCxnSpPr>
            <a:cxnSpLocks/>
          </p:cNvCxnSpPr>
          <p:nvPr/>
        </p:nvCxnSpPr>
        <p:spPr>
          <a:xfrm>
            <a:off x="8485254" y="4478039"/>
            <a:ext cx="0" cy="1549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EF6198E-2098-15F7-63E3-F189D133CEAB}"/>
              </a:ext>
            </a:extLst>
          </p:cNvPr>
          <p:cNvCxnSpPr/>
          <p:nvPr/>
        </p:nvCxnSpPr>
        <p:spPr>
          <a:xfrm>
            <a:off x="10327758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B1E227D-52FA-41E3-E84D-7664870DF2F6}"/>
              </a:ext>
            </a:extLst>
          </p:cNvPr>
          <p:cNvCxnSpPr/>
          <p:nvPr/>
        </p:nvCxnSpPr>
        <p:spPr>
          <a:xfrm>
            <a:off x="6684808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890C69C-64A4-CE44-BBE0-EB431923C7EE}"/>
              </a:ext>
            </a:extLst>
          </p:cNvPr>
          <p:cNvCxnSpPr/>
          <p:nvPr/>
        </p:nvCxnSpPr>
        <p:spPr>
          <a:xfrm>
            <a:off x="9807235" y="5545866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3B4667-96DE-A80D-E1A7-754677570516}"/>
              </a:ext>
            </a:extLst>
          </p:cNvPr>
          <p:cNvCxnSpPr/>
          <p:nvPr/>
        </p:nvCxnSpPr>
        <p:spPr>
          <a:xfrm>
            <a:off x="4553144" y="4436933"/>
            <a:ext cx="0" cy="1960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44CD5B-A6D1-6C41-073D-E549E856FD11}"/>
              </a:ext>
            </a:extLst>
          </p:cNvPr>
          <p:cNvCxnSpPr>
            <a:cxnSpLocks/>
          </p:cNvCxnSpPr>
          <p:nvPr/>
        </p:nvCxnSpPr>
        <p:spPr>
          <a:xfrm>
            <a:off x="3293052" y="5541227"/>
            <a:ext cx="651418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0B43565-E26E-945C-4A5F-E6BBBD992F9D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3323473" y="5541226"/>
            <a:ext cx="0" cy="179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38E5D6A-4717-65E4-C911-4F802F1AD144}"/>
              </a:ext>
            </a:extLst>
          </p:cNvPr>
          <p:cNvCxnSpPr/>
          <p:nvPr/>
        </p:nvCxnSpPr>
        <p:spPr>
          <a:xfrm flipV="1">
            <a:off x="7425240" y="5291215"/>
            <a:ext cx="0" cy="2500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8AB46FC-B1CF-AEDB-57A0-5749A9E37365}"/>
              </a:ext>
            </a:extLst>
          </p:cNvPr>
          <p:cNvCxnSpPr/>
          <p:nvPr/>
        </p:nvCxnSpPr>
        <p:spPr>
          <a:xfrm flipV="1">
            <a:off x="7425240" y="4632960"/>
            <a:ext cx="0" cy="184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3F9C372-8FB8-1354-E1CC-A0A0776F37E3}"/>
              </a:ext>
            </a:extLst>
          </p:cNvPr>
          <p:cNvCxnSpPr>
            <a:endCxn id="29" idx="1"/>
          </p:cNvCxnSpPr>
          <p:nvPr/>
        </p:nvCxnSpPr>
        <p:spPr>
          <a:xfrm>
            <a:off x="1708092" y="5054310"/>
            <a:ext cx="323637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FA8F7569-5932-4F28-E225-49429D3B25B8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708091" y="3840479"/>
            <a:ext cx="2" cy="12138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6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222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Research Framework </vt:lpstr>
      <vt:lpstr>Research Framework Brainstorm – “Lefties” </vt:lpstr>
      <vt:lpstr>Research Framework Brainstorm - “Abortion access”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Maloney,Ted</dc:creator>
  <cp:lastModifiedBy>Maloney,Ted</cp:lastModifiedBy>
  <cp:revision>4</cp:revision>
  <cp:lastPrinted>2023-04-24T20:21:04Z</cp:lastPrinted>
  <dcterms:created xsi:type="dcterms:W3CDTF">2023-04-24T17:45:33Z</dcterms:created>
  <dcterms:modified xsi:type="dcterms:W3CDTF">2023-05-30T05:02:44Z</dcterms:modified>
</cp:coreProperties>
</file>