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58" r:id="rId5"/>
    <p:sldId id="394" r:id="rId6"/>
    <p:sldId id="259" r:id="rId7"/>
    <p:sldId id="260" r:id="rId8"/>
    <p:sldId id="385" r:id="rId9"/>
    <p:sldId id="374" r:id="rId10"/>
    <p:sldId id="395" r:id="rId11"/>
    <p:sldId id="372" r:id="rId12"/>
    <p:sldId id="396" r:id="rId13"/>
    <p:sldId id="373" r:id="rId14"/>
    <p:sldId id="375" r:id="rId15"/>
    <p:sldId id="397" r:id="rId16"/>
    <p:sldId id="370" r:id="rId17"/>
    <p:sldId id="378" r:id="rId18"/>
    <p:sldId id="256" r:id="rId19"/>
    <p:sldId id="379" r:id="rId20"/>
    <p:sldId id="380" r:id="rId21"/>
    <p:sldId id="381" r:id="rId22"/>
    <p:sldId id="382" r:id="rId23"/>
    <p:sldId id="387" r:id="rId24"/>
    <p:sldId id="386" r:id="rId25"/>
    <p:sldId id="392" r:id="rId26"/>
    <p:sldId id="388" r:id="rId27"/>
    <p:sldId id="391" r:id="rId28"/>
    <p:sldId id="390" r:id="rId29"/>
    <p:sldId id="3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A055-DA58-37BE-5F35-A21879D005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777BB1-F98D-348B-B754-9008E6CE99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6F3BC2-3828-587A-7E4E-6F5E50DA64DC}"/>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5" name="Footer Placeholder 4">
            <a:extLst>
              <a:ext uri="{FF2B5EF4-FFF2-40B4-BE49-F238E27FC236}">
                <a16:creationId xmlns:a16="http://schemas.microsoft.com/office/drawing/2014/main" id="{E2DBAAA3-DCB8-9BA0-9542-658B4A461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58952-B409-8FD6-E86A-057D3EA197CE}"/>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342391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0253-9B27-E533-437A-A06D3883A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DA4EBF-F1ED-6360-94AC-FD1200367D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5B272-9BAC-7FFD-23EE-A4E54F5BB9F4}"/>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5" name="Footer Placeholder 4">
            <a:extLst>
              <a:ext uri="{FF2B5EF4-FFF2-40B4-BE49-F238E27FC236}">
                <a16:creationId xmlns:a16="http://schemas.microsoft.com/office/drawing/2014/main" id="{C338950E-D1DA-47C7-6897-C0CDBC0B2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76E94F-7DAE-21A8-7944-D5291B816765}"/>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175974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43B9-CC9C-4537-9EA4-1C2EA5597A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38960E-9D5D-BC35-086E-EA8A1EE515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59354-1FE3-15D4-8ABA-160A0607D48D}"/>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5" name="Footer Placeholder 4">
            <a:extLst>
              <a:ext uri="{FF2B5EF4-FFF2-40B4-BE49-F238E27FC236}">
                <a16:creationId xmlns:a16="http://schemas.microsoft.com/office/drawing/2014/main" id="{9DB37B8D-5F13-8221-2C38-8B6428831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44657-C97D-13B4-9C51-2E2D585326E2}"/>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215396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5132-D059-59B2-BF55-DDF654716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DEE810-5CF1-939F-E396-4088106CCF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9CE52-7830-E0AF-5B90-2A2BD226A46F}"/>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5" name="Footer Placeholder 4">
            <a:extLst>
              <a:ext uri="{FF2B5EF4-FFF2-40B4-BE49-F238E27FC236}">
                <a16:creationId xmlns:a16="http://schemas.microsoft.com/office/drawing/2014/main" id="{D7155C70-8FE0-F717-2B1E-EF5BC5734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27BDCE-B51E-BFEF-D767-0B784B8A583E}"/>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3973175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9B1F-8F4F-7866-4BF3-A4069348D1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F543A-3AAB-4032-C091-54A60459C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EC6104-B249-D373-1AC1-354EF21F582F}"/>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5" name="Footer Placeholder 4">
            <a:extLst>
              <a:ext uri="{FF2B5EF4-FFF2-40B4-BE49-F238E27FC236}">
                <a16:creationId xmlns:a16="http://schemas.microsoft.com/office/drawing/2014/main" id="{29F3217A-B212-5D35-33B1-2EADDB78B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61E28-90D3-4713-F24D-77DBD0A01162}"/>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59692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231E-6537-46C0-8A56-0D43EC877C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EE094-AC84-D3CA-8306-325DCD53C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65373F-EE2B-0AE0-EA5F-20081D3E09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778B09-A5EF-B464-7FA3-2E934B23BC4E}"/>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6" name="Footer Placeholder 5">
            <a:extLst>
              <a:ext uri="{FF2B5EF4-FFF2-40B4-BE49-F238E27FC236}">
                <a16:creationId xmlns:a16="http://schemas.microsoft.com/office/drawing/2014/main" id="{8380139E-2BAC-2DE6-5853-5DCA636DF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D17F8-397F-ED45-1A5A-5227738FAC4F}"/>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3622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CA2B-26DE-EF91-BD69-8C07FBDF8E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07498D-279A-315A-5AF7-3F885877D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28039A-4E50-8228-CC5F-6AF28BB1F8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E6C10-1EE2-FDEC-C180-A3900DB62C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564FE4-C39A-BF48-F856-C7B4ADF296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8D4ED6-92B2-B5C2-84C2-808A1FAF91BD}"/>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8" name="Footer Placeholder 7">
            <a:extLst>
              <a:ext uri="{FF2B5EF4-FFF2-40B4-BE49-F238E27FC236}">
                <a16:creationId xmlns:a16="http://schemas.microsoft.com/office/drawing/2014/main" id="{F22CCCD4-83FF-4CFC-4731-98125E583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46B4A7-9868-FDA3-53E6-FCA2B0AE3E87}"/>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3293826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658F-9DE2-594A-CD88-934A7BFBB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09143-1049-0D2B-8544-5CC07C8F548B}"/>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4" name="Footer Placeholder 3">
            <a:extLst>
              <a:ext uri="{FF2B5EF4-FFF2-40B4-BE49-F238E27FC236}">
                <a16:creationId xmlns:a16="http://schemas.microsoft.com/office/drawing/2014/main" id="{48673769-A3E5-9151-49D6-D93E88311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C2F474-62BB-2F4A-B333-F80800C0E381}"/>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388566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27387-9495-3FF8-1F11-5E7CAFEAE28E}"/>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3" name="Footer Placeholder 2">
            <a:extLst>
              <a:ext uri="{FF2B5EF4-FFF2-40B4-BE49-F238E27FC236}">
                <a16:creationId xmlns:a16="http://schemas.microsoft.com/office/drawing/2014/main" id="{6947A934-F2D3-F2D2-66E6-AADC5B048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8B01A-A7B3-F01E-1BD0-60DBFBE12C26}"/>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194624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34AF-F0AE-3AF5-79F7-2E7AEA568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5D5605-2C08-DA62-C682-50F2DE3AD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D5F65-BCC1-E4A4-D979-00258A812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D1526-0800-D3A1-39B4-4C806B783D93}"/>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6" name="Footer Placeholder 5">
            <a:extLst>
              <a:ext uri="{FF2B5EF4-FFF2-40B4-BE49-F238E27FC236}">
                <a16:creationId xmlns:a16="http://schemas.microsoft.com/office/drawing/2014/main" id="{8A854955-CC05-605C-9FF0-97B8992E3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EBA44-4F23-63AB-FE9A-7C3481F9B868}"/>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306455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B35C-4F02-20EA-1101-EB88C29B8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CDD719-AB7F-AC3D-066B-68632F43F1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AE6539-EAA3-DB38-31F1-A9C125A70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5C732-DEC8-3C33-D22A-48433E3BD56C}"/>
              </a:ext>
            </a:extLst>
          </p:cNvPr>
          <p:cNvSpPr>
            <a:spLocks noGrp="1"/>
          </p:cNvSpPr>
          <p:nvPr>
            <p:ph type="dt" sz="half" idx="10"/>
          </p:nvPr>
        </p:nvSpPr>
        <p:spPr/>
        <p:txBody>
          <a:bodyPr/>
          <a:lstStyle/>
          <a:p>
            <a:fld id="{63967F2B-9701-4652-9102-2E5448E4D21A}" type="datetimeFigureOut">
              <a:rPr lang="en-US" smtClean="0"/>
              <a:t>4/24/2023</a:t>
            </a:fld>
            <a:endParaRPr lang="en-US"/>
          </a:p>
        </p:txBody>
      </p:sp>
      <p:sp>
        <p:nvSpPr>
          <p:cNvPr id="6" name="Footer Placeholder 5">
            <a:extLst>
              <a:ext uri="{FF2B5EF4-FFF2-40B4-BE49-F238E27FC236}">
                <a16:creationId xmlns:a16="http://schemas.microsoft.com/office/drawing/2014/main" id="{FD92DC64-3A18-68F3-659F-1DC2CCF6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C1F122-F552-A3D9-FD73-2E0E8C044F3B}"/>
              </a:ext>
            </a:extLst>
          </p:cNvPr>
          <p:cNvSpPr>
            <a:spLocks noGrp="1"/>
          </p:cNvSpPr>
          <p:nvPr>
            <p:ph type="sldNum" sz="quarter" idx="12"/>
          </p:nvPr>
        </p:nvSpPr>
        <p:spPr/>
        <p:txBody>
          <a:bodyPr/>
          <a:lstStyle/>
          <a:p>
            <a:fld id="{25FD6B0A-B18E-4E47-84C6-E5E1966DACD9}" type="slidenum">
              <a:rPr lang="en-US" smtClean="0"/>
              <a:t>‹#›</a:t>
            </a:fld>
            <a:endParaRPr lang="en-US"/>
          </a:p>
        </p:txBody>
      </p:sp>
    </p:spTree>
    <p:extLst>
      <p:ext uri="{BB962C8B-B14F-4D97-AF65-F5344CB8AC3E}">
        <p14:creationId xmlns:p14="http://schemas.microsoft.com/office/powerpoint/2010/main" val="110842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95393-C351-23FF-2B60-06BFE7D7C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1B00A1-FCD8-8ACE-DDD2-D1D90CFEF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29E3D-D5A7-D93F-5758-9539965BB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67F2B-9701-4652-9102-2E5448E4D21A}" type="datetimeFigureOut">
              <a:rPr lang="en-US" smtClean="0"/>
              <a:t>4/24/2023</a:t>
            </a:fld>
            <a:endParaRPr lang="en-US"/>
          </a:p>
        </p:txBody>
      </p:sp>
      <p:sp>
        <p:nvSpPr>
          <p:cNvPr id="5" name="Footer Placeholder 4">
            <a:extLst>
              <a:ext uri="{FF2B5EF4-FFF2-40B4-BE49-F238E27FC236}">
                <a16:creationId xmlns:a16="http://schemas.microsoft.com/office/drawing/2014/main" id="{C86D2AF3-4020-1409-EEE9-6B0577150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C64F69-DB93-BA8F-5128-2ED3A67FD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D6B0A-B18E-4E47-84C6-E5E1966DACD9}" type="slidenum">
              <a:rPr lang="en-US" smtClean="0"/>
              <a:t>‹#›</a:t>
            </a:fld>
            <a:endParaRPr lang="en-US"/>
          </a:p>
        </p:txBody>
      </p:sp>
    </p:spTree>
    <p:extLst>
      <p:ext uri="{BB962C8B-B14F-4D97-AF65-F5344CB8AC3E}">
        <p14:creationId xmlns:p14="http://schemas.microsoft.com/office/powerpoint/2010/main" val="159498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2751023/" TargetMode="External"/><Relationship Id="rId2" Type="http://schemas.openxmlformats.org/officeDocument/2006/relationships/hyperlink" Target="https://en.wikipedia.org/wiki/Bias_against_left-handed_people#:~:text=Beyond%20being%20inherently%20disadvantaged%20by,by%20the%20right%2Dhanded%20majority" TargetMode="External"/><Relationship Id="rId1" Type="http://schemas.openxmlformats.org/officeDocument/2006/relationships/slideLayout" Target="../slideLayouts/slideLayout2.xml"/><Relationship Id="rId4" Type="http://schemas.openxmlformats.org/officeDocument/2006/relationships/hyperlink" Target="https://eachother.org.uk/dealt-weaker-hand-left-handed-people-discriminate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uoa.gr/" TargetMode="External"/><Relationship Id="rId2" Type="http://schemas.openxmlformats.org/officeDocument/2006/relationships/hyperlink" Target="https://www.mpapadatoupastou.com/" TargetMode="External"/><Relationship Id="rId1" Type="http://schemas.openxmlformats.org/officeDocument/2006/relationships/slideLayout" Target="../slideLayouts/slideLayout2.xml"/><Relationship Id="rId6" Type="http://schemas.openxmlformats.org/officeDocument/2006/relationships/hyperlink" Target="https://www.lefthandersday.com/lhc" TargetMode="External"/><Relationship Id="rId5" Type="http://schemas.openxmlformats.org/officeDocument/2006/relationships/hyperlink" Target="https://historyofyesterday.com/left-handers-once-experienced-severe-stigmatization-and-discrimination-f172c2fde6ef" TargetMode="External"/><Relationship Id="rId4" Type="http://schemas.openxmlformats.org/officeDocument/2006/relationships/hyperlink" Target="https://www.southpawessentials.com/post/what-are-some-safety-problems-faced-by-left-hander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icof-infobaselearning-com.vwlmcproxy01.lwtech.edu/recordurl.aspx?ID=1498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cof-infobaselearning-com.vwlmcproxy01.lwtech.edu/recordurl.aspx?ID=1498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cof-infobaselearning-com.vwlmcproxy01.lwtech.edu/recordurl.aspx?ID=1498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AA521-42E5-4604-8FCF-D9C47C8A11F3}"/>
              </a:ext>
            </a:extLst>
          </p:cNvPr>
          <p:cNvSpPr>
            <a:spLocks noGrp="1"/>
          </p:cNvSpPr>
          <p:nvPr>
            <p:ph type="title"/>
          </p:nvPr>
        </p:nvSpPr>
        <p:spPr/>
        <p:txBody>
          <a:bodyPr/>
          <a:lstStyle/>
          <a:p>
            <a:r>
              <a:rPr lang="en-US" b="1" dirty="0">
                <a:solidFill>
                  <a:srgbClr val="009999"/>
                </a:solidFill>
              </a:rPr>
              <a:t>Research &amp; Writing Project</a:t>
            </a:r>
            <a:br>
              <a:rPr lang="en-US" b="1" dirty="0">
                <a:solidFill>
                  <a:srgbClr val="009999"/>
                </a:solidFill>
              </a:rPr>
            </a:br>
            <a:r>
              <a:rPr lang="en-US" sz="2800" b="1" dirty="0">
                <a:solidFill>
                  <a:srgbClr val="009999"/>
                </a:solidFill>
              </a:rPr>
              <a:t>Theme: Social Justice &amp; Equity</a:t>
            </a:r>
            <a:endParaRPr lang="en-US" b="1" dirty="0">
              <a:solidFill>
                <a:srgbClr val="009999"/>
              </a:solidFill>
            </a:endParaRPr>
          </a:p>
        </p:txBody>
      </p:sp>
      <p:sp>
        <p:nvSpPr>
          <p:cNvPr id="5" name="Content Placeholder 4">
            <a:extLst>
              <a:ext uri="{FF2B5EF4-FFF2-40B4-BE49-F238E27FC236}">
                <a16:creationId xmlns:a16="http://schemas.microsoft.com/office/drawing/2014/main" id="{AD87DDEE-7151-4750-A752-58147E3EB873}"/>
              </a:ext>
            </a:extLst>
          </p:cNvPr>
          <p:cNvSpPr>
            <a:spLocks noGrp="1"/>
          </p:cNvSpPr>
          <p:nvPr>
            <p:ph idx="1"/>
          </p:nvPr>
        </p:nvSpPr>
        <p:spPr/>
        <p:txBody>
          <a:bodyPr>
            <a:normAutofit fontScale="47500" lnSpcReduction="20000"/>
          </a:bodyPr>
          <a:lstStyle/>
          <a:p>
            <a:pPr marL="0" indent="0">
              <a:buNone/>
            </a:pPr>
            <a:r>
              <a:rPr lang="en-US" sz="4400" b="1" dirty="0"/>
              <a:t>GETTING STARTED</a:t>
            </a:r>
          </a:p>
          <a:p>
            <a:r>
              <a:rPr lang="en-US" sz="4400" b="1" dirty="0"/>
              <a:t>Role-play</a:t>
            </a:r>
            <a:r>
              <a:rPr lang="en-US" sz="4400" dirty="0"/>
              <a:t>: </a:t>
            </a:r>
          </a:p>
          <a:p>
            <a:pPr lvl="1"/>
            <a:r>
              <a:rPr lang="en-US" sz="4400" dirty="0"/>
              <a:t>You are a student intern working for a government official. </a:t>
            </a:r>
          </a:p>
          <a:p>
            <a:pPr lvl="1"/>
            <a:r>
              <a:rPr lang="en-US" sz="4400" dirty="0"/>
              <a:t>Your supervisor has asked you to research and write a report.</a:t>
            </a:r>
          </a:p>
          <a:p>
            <a:pPr lvl="1"/>
            <a:r>
              <a:rPr lang="en-US" sz="4400" dirty="0"/>
              <a:t>The report will explore and propose solutions for an issue that has adversely affected, and continues to affect, a marginalized group in the U.S.</a:t>
            </a:r>
          </a:p>
          <a:p>
            <a:pPr lvl="1"/>
            <a:endParaRPr lang="en-US" sz="4400" dirty="0"/>
          </a:p>
          <a:p>
            <a:r>
              <a:rPr lang="en-US" sz="4400" b="1" dirty="0"/>
              <a:t>Issue/Group </a:t>
            </a:r>
            <a:r>
              <a:rPr lang="en-US" sz="4400" dirty="0"/>
              <a:t>selection [</a:t>
            </a:r>
            <a:r>
              <a:rPr lang="en-US" sz="4400" i="1" dirty="0"/>
              <a:t>back in your classroom role</a:t>
            </a:r>
            <a:r>
              <a:rPr lang="en-US" sz="4400" dirty="0"/>
              <a:t>] – 2 models, choose one:</a:t>
            </a:r>
          </a:p>
          <a:p>
            <a:pPr lvl="1"/>
            <a:r>
              <a:rPr lang="en-US" sz="4400" i="0" dirty="0">
                <a:solidFill>
                  <a:srgbClr val="2D3B45"/>
                </a:solidFill>
                <a:effectLst/>
              </a:rPr>
              <a:t>Select </a:t>
            </a:r>
            <a:r>
              <a:rPr lang="en-US" sz="4400" b="1" i="0" dirty="0">
                <a:solidFill>
                  <a:srgbClr val="2D3B45"/>
                </a:solidFill>
                <a:effectLst/>
              </a:rPr>
              <a:t>3 different marginalized groups </a:t>
            </a:r>
            <a:r>
              <a:rPr lang="en-US" sz="4400" i="0" dirty="0">
                <a:solidFill>
                  <a:srgbClr val="2D3B45"/>
                </a:solidFill>
                <a:effectLst/>
              </a:rPr>
              <a:t>and an issue that affects each one, </a:t>
            </a:r>
            <a:r>
              <a:rPr lang="en-US" sz="4400" b="1" i="0" dirty="0">
                <a:solidFill>
                  <a:srgbClr val="2D3B45"/>
                </a:solidFill>
                <a:effectLst/>
              </a:rPr>
              <a:t>OR</a:t>
            </a:r>
          </a:p>
          <a:p>
            <a:pPr lvl="1"/>
            <a:r>
              <a:rPr lang="en-US" sz="4400" i="0" dirty="0">
                <a:solidFill>
                  <a:srgbClr val="2D3B45"/>
                </a:solidFill>
                <a:effectLst/>
              </a:rPr>
              <a:t>Select </a:t>
            </a:r>
            <a:r>
              <a:rPr lang="en-US" sz="4400" b="1" i="0" dirty="0">
                <a:solidFill>
                  <a:srgbClr val="2D3B45"/>
                </a:solidFill>
                <a:effectLst/>
              </a:rPr>
              <a:t>1 marginalized group </a:t>
            </a:r>
            <a:r>
              <a:rPr lang="en-US" sz="4400" i="0" dirty="0">
                <a:solidFill>
                  <a:srgbClr val="2D3B45"/>
                </a:solidFill>
                <a:effectLst/>
              </a:rPr>
              <a:t>and </a:t>
            </a:r>
            <a:r>
              <a:rPr lang="en-US" sz="4400" b="1" i="0" dirty="0">
                <a:solidFill>
                  <a:srgbClr val="2D3B45"/>
                </a:solidFill>
                <a:effectLst/>
              </a:rPr>
              <a:t>3 different issues </a:t>
            </a:r>
            <a:r>
              <a:rPr lang="en-US" sz="4400" i="0" dirty="0">
                <a:solidFill>
                  <a:srgbClr val="2D3B45"/>
                </a:solidFill>
                <a:effectLst/>
              </a:rPr>
              <a:t>that affect that group</a:t>
            </a:r>
          </a:p>
          <a:p>
            <a:pPr marL="0" indent="0">
              <a:buNone/>
            </a:pPr>
            <a:endParaRPr lang="en-US" sz="4400" b="1" i="0" dirty="0">
              <a:solidFill>
                <a:srgbClr val="2D3B45"/>
              </a:solidFill>
              <a:effectLst/>
            </a:endParaRPr>
          </a:p>
          <a:p>
            <a:pPr marL="0" indent="0">
              <a:buNone/>
            </a:pPr>
            <a:r>
              <a:rPr lang="en-US" sz="4400" b="1" dirty="0">
                <a:solidFill>
                  <a:srgbClr val="2D3B45"/>
                </a:solidFill>
              </a:rPr>
              <a:t>[“Marginalized </a:t>
            </a:r>
            <a:r>
              <a:rPr lang="en-US" sz="4400" b="1" i="0" dirty="0">
                <a:solidFill>
                  <a:srgbClr val="2D3B45"/>
                </a:solidFill>
                <a:effectLst/>
              </a:rPr>
              <a:t>group” </a:t>
            </a:r>
            <a:r>
              <a:rPr lang="en-US" sz="4400" i="0" dirty="0">
                <a:solidFill>
                  <a:srgbClr val="2D3B45"/>
                </a:solidFill>
                <a:effectLst/>
              </a:rPr>
              <a:t>- a group of people </a:t>
            </a:r>
            <a:r>
              <a:rPr lang="en-US" sz="4400" b="0" i="0" dirty="0">
                <a:solidFill>
                  <a:srgbClr val="2D3B45"/>
                </a:solidFill>
                <a:effectLst/>
              </a:rPr>
              <a:t>that has experienced historical and/or current </a:t>
            </a:r>
            <a:r>
              <a:rPr lang="en-US" sz="4400" b="1" i="0" dirty="0">
                <a:solidFill>
                  <a:srgbClr val="2D3B45"/>
                </a:solidFill>
                <a:effectLst/>
              </a:rPr>
              <a:t>injustice or inequitable treatment</a:t>
            </a:r>
            <a:r>
              <a:rPr lang="en-US" sz="4400" b="0" i="0" dirty="0">
                <a:solidFill>
                  <a:srgbClr val="2D3B45"/>
                </a:solidFill>
                <a:effectLst/>
              </a:rPr>
              <a:t> (e.g., based on race, gender, sexual orientation, national origin, etc.) but have nonetheless battled back in an effort to achieve equal rights.]</a:t>
            </a:r>
            <a:br>
              <a:rPr lang="en-US" dirty="0">
                <a:effectLst/>
                <a:latin typeface="Helvetica" panose="020B060402020202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214855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B23E-111B-57BE-6DDC-011BA20A0DA5}"/>
              </a:ext>
            </a:extLst>
          </p:cNvPr>
          <p:cNvSpPr>
            <a:spLocks noGrp="1"/>
          </p:cNvSpPr>
          <p:nvPr>
            <p:ph type="title"/>
          </p:nvPr>
        </p:nvSpPr>
        <p:spPr/>
        <p:txBody>
          <a:bodyPr>
            <a:normAutofit/>
          </a:bodyPr>
          <a:lstStyle/>
          <a:p>
            <a:pPr algn="ctr"/>
            <a:r>
              <a:rPr lang="en-US" sz="4000" b="1" dirty="0">
                <a:solidFill>
                  <a:schemeClr val="accent1"/>
                </a:solidFill>
                <a:latin typeface="+mn-lt"/>
              </a:rPr>
              <a:t>Research Framework </a:t>
            </a:r>
          </a:p>
        </p:txBody>
      </p:sp>
      <p:sp>
        <p:nvSpPr>
          <p:cNvPr id="4" name="Rectangle: Rounded Corners 3">
            <a:extLst>
              <a:ext uri="{FF2B5EF4-FFF2-40B4-BE49-F238E27FC236}">
                <a16:creationId xmlns:a16="http://schemas.microsoft.com/office/drawing/2014/main" id="{07D2CAC9-FFE5-2988-156F-76B6A8BEA0F3}"/>
              </a:ext>
            </a:extLst>
          </p:cNvPr>
          <p:cNvSpPr/>
          <p:nvPr/>
        </p:nvSpPr>
        <p:spPr>
          <a:xfrm>
            <a:off x="741680" y="2043350"/>
            <a:ext cx="1932825" cy="179712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Marginalized Community</a:t>
            </a:r>
          </a:p>
        </p:txBody>
      </p:sp>
      <p:sp>
        <p:nvSpPr>
          <p:cNvPr id="15" name="Rectangle: Rounded Corners 14">
            <a:extLst>
              <a:ext uri="{FF2B5EF4-FFF2-40B4-BE49-F238E27FC236}">
                <a16:creationId xmlns:a16="http://schemas.microsoft.com/office/drawing/2014/main" id="{691CAF8D-7C5A-A58A-9231-10429E04E291}"/>
              </a:ext>
            </a:extLst>
          </p:cNvPr>
          <p:cNvSpPr/>
          <p:nvPr/>
        </p:nvSpPr>
        <p:spPr>
          <a:xfrm>
            <a:off x="4114128" y="2134542"/>
            <a:ext cx="2459342" cy="98708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ISSUE/PROBLEM</a:t>
            </a:r>
          </a:p>
        </p:txBody>
      </p:sp>
      <p:sp>
        <p:nvSpPr>
          <p:cNvPr id="16" name="Rectangle: Rounded Corners 15">
            <a:extLst>
              <a:ext uri="{FF2B5EF4-FFF2-40B4-BE49-F238E27FC236}">
                <a16:creationId xmlns:a16="http://schemas.microsoft.com/office/drawing/2014/main" id="{6CDB9490-B972-09DF-50FB-D3E18C5708BB}"/>
              </a:ext>
            </a:extLst>
          </p:cNvPr>
          <p:cNvSpPr/>
          <p:nvPr/>
        </p:nvSpPr>
        <p:spPr>
          <a:xfrm>
            <a:off x="8327431" y="2134542"/>
            <a:ext cx="2459342" cy="98708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SOLUTION(S)</a:t>
            </a:r>
          </a:p>
        </p:txBody>
      </p:sp>
      <p:sp>
        <p:nvSpPr>
          <p:cNvPr id="20" name="Rectangle: Rounded Corners 19">
            <a:extLst>
              <a:ext uri="{FF2B5EF4-FFF2-40B4-BE49-F238E27FC236}">
                <a16:creationId xmlns:a16="http://schemas.microsoft.com/office/drawing/2014/main" id="{3B5084BD-BCD5-FD1B-B299-F8ADEC492C71}"/>
              </a:ext>
            </a:extLst>
          </p:cNvPr>
          <p:cNvSpPr/>
          <p:nvPr/>
        </p:nvSpPr>
        <p:spPr>
          <a:xfrm>
            <a:off x="7773604" y="3490952"/>
            <a:ext cx="1527045" cy="9870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Government</a:t>
            </a:r>
          </a:p>
        </p:txBody>
      </p:sp>
      <p:sp>
        <p:nvSpPr>
          <p:cNvPr id="21" name="Rectangle: Rounded Corners 20">
            <a:extLst>
              <a:ext uri="{FF2B5EF4-FFF2-40B4-BE49-F238E27FC236}">
                <a16:creationId xmlns:a16="http://schemas.microsoft.com/office/drawing/2014/main" id="{4B18BA81-41B1-CB0F-7194-03B3E68B2228}"/>
              </a:ext>
            </a:extLst>
          </p:cNvPr>
          <p:cNvSpPr/>
          <p:nvPr/>
        </p:nvSpPr>
        <p:spPr>
          <a:xfrm>
            <a:off x="9557102" y="3490953"/>
            <a:ext cx="1618898" cy="9870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Individual</a:t>
            </a:r>
          </a:p>
        </p:txBody>
      </p:sp>
      <p:sp>
        <p:nvSpPr>
          <p:cNvPr id="22" name="Rectangle: Rounded Corners 21">
            <a:extLst>
              <a:ext uri="{FF2B5EF4-FFF2-40B4-BE49-F238E27FC236}">
                <a16:creationId xmlns:a16="http://schemas.microsoft.com/office/drawing/2014/main" id="{7378A64C-078F-35CE-6325-31418C6C7291}"/>
              </a:ext>
            </a:extLst>
          </p:cNvPr>
          <p:cNvSpPr/>
          <p:nvPr/>
        </p:nvSpPr>
        <p:spPr>
          <a:xfrm>
            <a:off x="5516469" y="3490953"/>
            <a:ext cx="1527046" cy="9870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sp>
        <p:nvSpPr>
          <p:cNvPr id="23" name="Rectangle: Rounded Corners 22">
            <a:extLst>
              <a:ext uri="{FF2B5EF4-FFF2-40B4-BE49-F238E27FC236}">
                <a16:creationId xmlns:a16="http://schemas.microsoft.com/office/drawing/2014/main" id="{A0703520-E7B6-342E-1A08-BA9E828105B0}"/>
              </a:ext>
            </a:extLst>
          </p:cNvPr>
          <p:cNvSpPr/>
          <p:nvPr/>
        </p:nvSpPr>
        <p:spPr>
          <a:xfrm>
            <a:off x="3759200" y="3490953"/>
            <a:ext cx="1527046" cy="9870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Current</a:t>
            </a:r>
          </a:p>
        </p:txBody>
      </p:sp>
      <p:sp>
        <p:nvSpPr>
          <p:cNvPr id="24" name="Rectangle: Rounded Corners 23">
            <a:extLst>
              <a:ext uri="{FF2B5EF4-FFF2-40B4-BE49-F238E27FC236}">
                <a16:creationId xmlns:a16="http://schemas.microsoft.com/office/drawing/2014/main" id="{C486DACD-B320-4293-4F03-670B2A8A4155}"/>
              </a:ext>
            </a:extLst>
          </p:cNvPr>
          <p:cNvSpPr/>
          <p:nvPr/>
        </p:nvSpPr>
        <p:spPr>
          <a:xfrm>
            <a:off x="8653146" y="5725126"/>
            <a:ext cx="2459342" cy="987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Advocacy Group(s)</a:t>
            </a:r>
          </a:p>
        </p:txBody>
      </p:sp>
      <p:sp>
        <p:nvSpPr>
          <p:cNvPr id="25" name="Rectangle: Rounded Corners 24">
            <a:extLst>
              <a:ext uri="{FF2B5EF4-FFF2-40B4-BE49-F238E27FC236}">
                <a16:creationId xmlns:a16="http://schemas.microsoft.com/office/drawing/2014/main" id="{28FE6A36-21B6-8EA3-D985-C797FFD3D505}"/>
              </a:ext>
            </a:extLst>
          </p:cNvPr>
          <p:cNvSpPr/>
          <p:nvPr/>
        </p:nvSpPr>
        <p:spPr>
          <a:xfrm>
            <a:off x="5455137" y="5735604"/>
            <a:ext cx="2459342" cy="987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Personal Stories</a:t>
            </a:r>
          </a:p>
        </p:txBody>
      </p:sp>
      <p:sp>
        <p:nvSpPr>
          <p:cNvPr id="26" name="Rectangle: Rounded Corners 25">
            <a:extLst>
              <a:ext uri="{FF2B5EF4-FFF2-40B4-BE49-F238E27FC236}">
                <a16:creationId xmlns:a16="http://schemas.microsoft.com/office/drawing/2014/main" id="{52BE3A28-C71A-3D10-672D-9DAF391118F9}"/>
              </a:ext>
            </a:extLst>
          </p:cNvPr>
          <p:cNvSpPr/>
          <p:nvPr/>
        </p:nvSpPr>
        <p:spPr>
          <a:xfrm>
            <a:off x="2093802" y="5720942"/>
            <a:ext cx="2459342" cy="987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Expert(s)</a:t>
            </a:r>
          </a:p>
        </p:txBody>
      </p:sp>
      <p:sp>
        <p:nvSpPr>
          <p:cNvPr id="29" name="Rectangle: Rounded Corners 28">
            <a:extLst>
              <a:ext uri="{FF2B5EF4-FFF2-40B4-BE49-F238E27FC236}">
                <a16:creationId xmlns:a16="http://schemas.microsoft.com/office/drawing/2014/main" id="{857C1052-0104-D8E7-B32E-DAFD341A0754}"/>
              </a:ext>
            </a:extLst>
          </p:cNvPr>
          <p:cNvSpPr/>
          <p:nvPr/>
        </p:nvSpPr>
        <p:spPr>
          <a:xfrm>
            <a:off x="4944462" y="4817406"/>
            <a:ext cx="4612640" cy="473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EVIDENCE</a:t>
            </a:r>
          </a:p>
        </p:txBody>
      </p:sp>
      <p:sp>
        <p:nvSpPr>
          <p:cNvPr id="30" name="Arrow: Right 29">
            <a:extLst>
              <a:ext uri="{FF2B5EF4-FFF2-40B4-BE49-F238E27FC236}">
                <a16:creationId xmlns:a16="http://schemas.microsoft.com/office/drawing/2014/main" id="{A18ED212-3F2E-6588-B755-EE8FA5E239BA}"/>
              </a:ext>
            </a:extLst>
          </p:cNvPr>
          <p:cNvSpPr/>
          <p:nvPr/>
        </p:nvSpPr>
        <p:spPr>
          <a:xfrm>
            <a:off x="6940326" y="2576201"/>
            <a:ext cx="1020249" cy="358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Right 30">
            <a:extLst>
              <a:ext uri="{FF2B5EF4-FFF2-40B4-BE49-F238E27FC236}">
                <a16:creationId xmlns:a16="http://schemas.microsoft.com/office/drawing/2014/main" id="{B58DF002-14E5-546E-09E6-AEB9A0D098DE}"/>
              </a:ext>
            </a:extLst>
          </p:cNvPr>
          <p:cNvSpPr/>
          <p:nvPr/>
        </p:nvSpPr>
        <p:spPr>
          <a:xfrm>
            <a:off x="2888313" y="2582959"/>
            <a:ext cx="1020249" cy="358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68AFDE47-0F6F-7B57-BC75-49856197856B}"/>
              </a:ext>
            </a:extLst>
          </p:cNvPr>
          <p:cNvCxnSpPr>
            <a:cxnSpLocks/>
            <a:stCxn id="15" idx="2"/>
          </p:cNvCxnSpPr>
          <p:nvPr/>
        </p:nvCxnSpPr>
        <p:spPr>
          <a:xfrm>
            <a:off x="5343799" y="3121629"/>
            <a:ext cx="0" cy="245418"/>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3665DEBE-9A8E-E7DD-4A06-50C31F56353B}"/>
              </a:ext>
            </a:extLst>
          </p:cNvPr>
          <p:cNvCxnSpPr>
            <a:cxnSpLocks/>
            <a:stCxn id="16" idx="2"/>
          </p:cNvCxnSpPr>
          <p:nvPr/>
        </p:nvCxnSpPr>
        <p:spPr>
          <a:xfrm>
            <a:off x="9557102" y="3121629"/>
            <a:ext cx="0" cy="138208"/>
          </a:xfrm>
          <a:prstGeom prst="line">
            <a:avLst/>
          </a:prstGeom>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D55ED4D-7102-64B6-66F5-310382D9F7B5}"/>
              </a:ext>
            </a:extLst>
          </p:cNvPr>
          <p:cNvCxnSpPr>
            <a:cxnSpLocks/>
            <a:stCxn id="23" idx="0"/>
          </p:cNvCxnSpPr>
          <p:nvPr/>
        </p:nvCxnSpPr>
        <p:spPr>
          <a:xfrm flipV="1">
            <a:off x="4522723" y="3375394"/>
            <a:ext cx="18797" cy="11555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85C4820-C5CD-D817-B27B-072F912D30EC}"/>
              </a:ext>
            </a:extLst>
          </p:cNvPr>
          <p:cNvCxnSpPr>
            <a:cxnSpLocks/>
            <a:stCxn id="22" idx="0"/>
          </p:cNvCxnSpPr>
          <p:nvPr/>
        </p:nvCxnSpPr>
        <p:spPr>
          <a:xfrm flipH="1" flipV="1">
            <a:off x="6243072" y="3367047"/>
            <a:ext cx="36920" cy="12390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745102C-8456-7177-1F1F-534A505E932E}"/>
              </a:ext>
            </a:extLst>
          </p:cNvPr>
          <p:cNvCxnSpPr>
            <a:cxnSpLocks/>
          </p:cNvCxnSpPr>
          <p:nvPr/>
        </p:nvCxnSpPr>
        <p:spPr>
          <a:xfrm>
            <a:off x="4553144" y="3375394"/>
            <a:ext cx="16959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124113D-9161-F585-EB77-5D1457BC4E17}"/>
              </a:ext>
            </a:extLst>
          </p:cNvPr>
          <p:cNvCxnSpPr>
            <a:cxnSpLocks/>
          </p:cNvCxnSpPr>
          <p:nvPr/>
        </p:nvCxnSpPr>
        <p:spPr>
          <a:xfrm>
            <a:off x="9557102" y="3112441"/>
            <a:ext cx="0" cy="245418"/>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09F0EF56-CD0E-74BF-017A-1A3E3615C174}"/>
              </a:ext>
            </a:extLst>
          </p:cNvPr>
          <p:cNvCxnSpPr>
            <a:cxnSpLocks/>
          </p:cNvCxnSpPr>
          <p:nvPr/>
        </p:nvCxnSpPr>
        <p:spPr>
          <a:xfrm flipV="1">
            <a:off x="8736026" y="3366206"/>
            <a:ext cx="18797" cy="11555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68C9AA7-AF84-44B0-DEDC-4BB63852700C}"/>
              </a:ext>
            </a:extLst>
          </p:cNvPr>
          <p:cNvCxnSpPr>
            <a:cxnSpLocks/>
          </p:cNvCxnSpPr>
          <p:nvPr/>
        </p:nvCxnSpPr>
        <p:spPr>
          <a:xfrm flipH="1" flipV="1">
            <a:off x="10456375" y="3357859"/>
            <a:ext cx="36920" cy="12390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58EBBA-E3CA-32FB-E4B9-221D95F1D47A}"/>
              </a:ext>
            </a:extLst>
          </p:cNvPr>
          <p:cNvCxnSpPr>
            <a:cxnSpLocks/>
          </p:cNvCxnSpPr>
          <p:nvPr/>
        </p:nvCxnSpPr>
        <p:spPr>
          <a:xfrm>
            <a:off x="8766447" y="3366206"/>
            <a:ext cx="16959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BFE57F8-8372-7A75-883F-CD6FA9F5B8BF}"/>
              </a:ext>
            </a:extLst>
          </p:cNvPr>
          <p:cNvCxnSpPr/>
          <p:nvPr/>
        </p:nvCxnSpPr>
        <p:spPr>
          <a:xfrm>
            <a:off x="4522723" y="4632960"/>
            <a:ext cx="5805035"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E1953B1C-4810-9C84-D858-D6DB4FD0D3B3}"/>
              </a:ext>
            </a:extLst>
          </p:cNvPr>
          <p:cNvCxnSpPr/>
          <p:nvPr/>
        </p:nvCxnSpPr>
        <p:spPr>
          <a:xfrm>
            <a:off x="6243072" y="4436933"/>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751D4AC-DE3C-8E6E-5C15-C67E8736A088}"/>
              </a:ext>
            </a:extLst>
          </p:cNvPr>
          <p:cNvCxnSpPr>
            <a:cxnSpLocks/>
          </p:cNvCxnSpPr>
          <p:nvPr/>
        </p:nvCxnSpPr>
        <p:spPr>
          <a:xfrm>
            <a:off x="8485254" y="4478039"/>
            <a:ext cx="0" cy="1549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EF6198E-2098-15F7-63E3-F189D133CEAB}"/>
              </a:ext>
            </a:extLst>
          </p:cNvPr>
          <p:cNvCxnSpPr/>
          <p:nvPr/>
        </p:nvCxnSpPr>
        <p:spPr>
          <a:xfrm>
            <a:off x="10327758" y="4436933"/>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B1E227D-52FA-41E3-E84D-7664870DF2F6}"/>
              </a:ext>
            </a:extLst>
          </p:cNvPr>
          <p:cNvCxnSpPr/>
          <p:nvPr/>
        </p:nvCxnSpPr>
        <p:spPr>
          <a:xfrm>
            <a:off x="6684808" y="5545866"/>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90C69C-64A4-CE44-BBE0-EB431923C7EE}"/>
              </a:ext>
            </a:extLst>
          </p:cNvPr>
          <p:cNvCxnSpPr/>
          <p:nvPr/>
        </p:nvCxnSpPr>
        <p:spPr>
          <a:xfrm>
            <a:off x="9807235" y="5545866"/>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D3B4667-96DE-A80D-E1A7-754677570516}"/>
              </a:ext>
            </a:extLst>
          </p:cNvPr>
          <p:cNvCxnSpPr/>
          <p:nvPr/>
        </p:nvCxnSpPr>
        <p:spPr>
          <a:xfrm>
            <a:off x="4553144" y="4436933"/>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44CD5B-A6D1-6C41-073D-E549E856FD11}"/>
              </a:ext>
            </a:extLst>
          </p:cNvPr>
          <p:cNvCxnSpPr>
            <a:cxnSpLocks/>
          </p:cNvCxnSpPr>
          <p:nvPr/>
        </p:nvCxnSpPr>
        <p:spPr>
          <a:xfrm>
            <a:off x="3293052" y="5541227"/>
            <a:ext cx="65141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B43565-E26E-945C-4A5F-E6BBBD992F9D}"/>
              </a:ext>
            </a:extLst>
          </p:cNvPr>
          <p:cNvCxnSpPr>
            <a:cxnSpLocks/>
            <a:endCxn id="26" idx="0"/>
          </p:cNvCxnSpPr>
          <p:nvPr/>
        </p:nvCxnSpPr>
        <p:spPr>
          <a:xfrm>
            <a:off x="3323473" y="5541226"/>
            <a:ext cx="0" cy="179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38E5D6A-4717-65E4-C911-4F802F1AD144}"/>
              </a:ext>
            </a:extLst>
          </p:cNvPr>
          <p:cNvCxnSpPr/>
          <p:nvPr/>
        </p:nvCxnSpPr>
        <p:spPr>
          <a:xfrm flipV="1">
            <a:off x="7425240" y="5291215"/>
            <a:ext cx="0" cy="2500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8AB46FC-B1CF-AEDB-57A0-5749A9E37365}"/>
              </a:ext>
            </a:extLst>
          </p:cNvPr>
          <p:cNvCxnSpPr/>
          <p:nvPr/>
        </p:nvCxnSpPr>
        <p:spPr>
          <a:xfrm flipV="1">
            <a:off x="7425240" y="4632960"/>
            <a:ext cx="0" cy="184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3F9C372-8FB8-1354-E1CC-A0A0776F37E3}"/>
              </a:ext>
            </a:extLst>
          </p:cNvPr>
          <p:cNvCxnSpPr>
            <a:endCxn id="29" idx="1"/>
          </p:cNvCxnSpPr>
          <p:nvPr/>
        </p:nvCxnSpPr>
        <p:spPr>
          <a:xfrm>
            <a:off x="1708092" y="5054310"/>
            <a:ext cx="3236370"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FA8F7569-5932-4F28-E225-49429D3B25B8}"/>
              </a:ext>
            </a:extLst>
          </p:cNvPr>
          <p:cNvCxnSpPr>
            <a:cxnSpLocks/>
            <a:endCxn id="4" idx="2"/>
          </p:cNvCxnSpPr>
          <p:nvPr/>
        </p:nvCxnSpPr>
        <p:spPr>
          <a:xfrm flipV="1">
            <a:off x="1708091" y="3840479"/>
            <a:ext cx="2" cy="12138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84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5FFA-73D0-4BCD-A852-FAA941BF5856}"/>
              </a:ext>
            </a:extLst>
          </p:cNvPr>
          <p:cNvSpPr>
            <a:spLocks noGrp="1"/>
          </p:cNvSpPr>
          <p:nvPr>
            <p:ph type="title"/>
          </p:nvPr>
        </p:nvSpPr>
        <p:spPr/>
        <p:txBody>
          <a:bodyPr>
            <a:normAutofit/>
          </a:bodyPr>
          <a:lstStyle/>
          <a:p>
            <a:r>
              <a:rPr lang="en-US" sz="3600" b="1" dirty="0">
                <a:solidFill>
                  <a:srgbClr val="009999"/>
                </a:solidFill>
                <a:latin typeface="+mn-lt"/>
              </a:rPr>
              <a:t>A simple illustration of systemic discrimination</a:t>
            </a:r>
          </a:p>
        </p:txBody>
      </p:sp>
      <p:pic>
        <p:nvPicPr>
          <p:cNvPr id="4" name="Content Placeholder 3" descr="right-handed garden spray bottle">
            <a:extLst>
              <a:ext uri="{FF2B5EF4-FFF2-40B4-BE49-F238E27FC236}">
                <a16:creationId xmlns:a16="http://schemas.microsoft.com/office/drawing/2014/main" id="{93943957-70DC-45BD-9240-2E95CCD141E8}"/>
              </a:ext>
            </a:extLst>
          </p:cNvPr>
          <p:cNvPicPr>
            <a:picLocks noGrp="1" noChangeAspect="1"/>
          </p:cNvPicPr>
          <p:nvPr>
            <p:ph idx="1"/>
          </p:nvPr>
        </p:nvPicPr>
        <p:blipFill>
          <a:blip r:embed="rId2"/>
          <a:stretch>
            <a:fillRect/>
          </a:stretch>
        </p:blipFill>
        <p:spPr>
          <a:xfrm>
            <a:off x="2996495" y="1700519"/>
            <a:ext cx="7568780" cy="4792355"/>
          </a:xfrm>
          <a:prstGeom prst="rect">
            <a:avLst/>
          </a:prstGeom>
        </p:spPr>
      </p:pic>
    </p:spTree>
    <p:extLst>
      <p:ext uri="{BB962C8B-B14F-4D97-AF65-F5344CB8AC3E}">
        <p14:creationId xmlns:p14="http://schemas.microsoft.com/office/powerpoint/2010/main" val="329177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B23E-111B-57BE-6DDC-011BA20A0DA5}"/>
              </a:ext>
            </a:extLst>
          </p:cNvPr>
          <p:cNvSpPr>
            <a:spLocks noGrp="1"/>
          </p:cNvSpPr>
          <p:nvPr>
            <p:ph type="title"/>
          </p:nvPr>
        </p:nvSpPr>
        <p:spPr/>
        <p:txBody>
          <a:bodyPr>
            <a:normAutofit/>
          </a:bodyPr>
          <a:lstStyle/>
          <a:p>
            <a:pPr algn="ctr"/>
            <a:r>
              <a:rPr lang="en-US" sz="4000" b="1" dirty="0">
                <a:solidFill>
                  <a:schemeClr val="accent1"/>
                </a:solidFill>
                <a:latin typeface="+mn-lt"/>
              </a:rPr>
              <a:t>Research Framework</a:t>
            </a:r>
            <a:br>
              <a:rPr lang="en-US" sz="4000" b="1" dirty="0">
                <a:solidFill>
                  <a:schemeClr val="accent1"/>
                </a:solidFill>
                <a:latin typeface="+mn-lt"/>
              </a:rPr>
            </a:br>
            <a:r>
              <a:rPr lang="en-US" sz="2400" dirty="0">
                <a:latin typeface="+mn-lt"/>
              </a:rPr>
              <a:t>Brainstorm – “Lefties” </a:t>
            </a:r>
            <a:endParaRPr lang="en-US" sz="4000" dirty="0">
              <a:latin typeface="+mn-lt"/>
            </a:endParaRPr>
          </a:p>
        </p:txBody>
      </p:sp>
      <p:sp>
        <p:nvSpPr>
          <p:cNvPr id="4" name="Rectangle: Rounded Corners 3">
            <a:extLst>
              <a:ext uri="{FF2B5EF4-FFF2-40B4-BE49-F238E27FC236}">
                <a16:creationId xmlns:a16="http://schemas.microsoft.com/office/drawing/2014/main" id="{07D2CAC9-FFE5-2988-156F-76B6A8BEA0F3}"/>
              </a:ext>
            </a:extLst>
          </p:cNvPr>
          <p:cNvSpPr/>
          <p:nvPr/>
        </p:nvSpPr>
        <p:spPr>
          <a:xfrm>
            <a:off x="741680" y="2043350"/>
            <a:ext cx="1932825" cy="179712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Marginalized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“LEFTIES”</a:t>
            </a:r>
          </a:p>
        </p:txBody>
      </p:sp>
      <p:sp>
        <p:nvSpPr>
          <p:cNvPr id="15" name="Rectangle: Rounded Corners 14">
            <a:extLst>
              <a:ext uri="{FF2B5EF4-FFF2-40B4-BE49-F238E27FC236}">
                <a16:creationId xmlns:a16="http://schemas.microsoft.com/office/drawing/2014/main" id="{691CAF8D-7C5A-A58A-9231-10429E04E291}"/>
              </a:ext>
            </a:extLst>
          </p:cNvPr>
          <p:cNvSpPr/>
          <p:nvPr/>
        </p:nvSpPr>
        <p:spPr>
          <a:xfrm>
            <a:off x="4114128" y="2134542"/>
            <a:ext cx="2459342" cy="98708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ISSUE/PROBLEM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Risks of harm/</a:t>
            </a:r>
            <a:r>
              <a:rPr kumimoji="0" lang="en-US" sz="1600" b="0" i="0" u="none" strike="noStrike" kern="1200" cap="none" spc="0" normalizeH="0" baseline="0" noProof="0" dirty="0" err="1">
                <a:ln>
                  <a:noFill/>
                </a:ln>
                <a:solidFill>
                  <a:prstClr val="white"/>
                </a:solidFill>
                <a:effectLst/>
                <a:uLnTx/>
                <a:uFillTx/>
                <a:latin typeface="Calibri" panose="020F0502020204030204"/>
                <a:ea typeface="+mn-ea"/>
                <a:cs typeface="+mn-cs"/>
              </a:rPr>
              <a:t>discrim</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from product design</a:t>
            </a:r>
          </a:p>
        </p:txBody>
      </p:sp>
      <p:sp>
        <p:nvSpPr>
          <p:cNvPr id="16" name="Rectangle: Rounded Corners 15">
            <a:extLst>
              <a:ext uri="{FF2B5EF4-FFF2-40B4-BE49-F238E27FC236}">
                <a16:creationId xmlns:a16="http://schemas.microsoft.com/office/drawing/2014/main" id="{6CDB9490-B972-09DF-50FB-D3E18C5708BB}"/>
              </a:ext>
            </a:extLst>
          </p:cNvPr>
          <p:cNvSpPr/>
          <p:nvPr/>
        </p:nvSpPr>
        <p:spPr>
          <a:xfrm>
            <a:off x="8327431" y="2134542"/>
            <a:ext cx="2459342" cy="98708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SOLUTION(S)</a:t>
            </a:r>
          </a:p>
        </p:txBody>
      </p:sp>
      <p:sp>
        <p:nvSpPr>
          <p:cNvPr id="20" name="Rectangle: Rounded Corners 19">
            <a:extLst>
              <a:ext uri="{FF2B5EF4-FFF2-40B4-BE49-F238E27FC236}">
                <a16:creationId xmlns:a16="http://schemas.microsoft.com/office/drawing/2014/main" id="{3B5084BD-BCD5-FD1B-B299-F8ADEC492C71}"/>
              </a:ext>
            </a:extLst>
          </p:cNvPr>
          <p:cNvSpPr/>
          <p:nvPr/>
        </p:nvSpPr>
        <p:spPr>
          <a:xfrm>
            <a:off x="7773604" y="3490952"/>
            <a:ext cx="1527045" cy="9870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Government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Design mandate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Industry task force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Industry incentives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for PR campaign</a:t>
            </a:r>
          </a:p>
        </p:txBody>
      </p:sp>
      <p:sp>
        <p:nvSpPr>
          <p:cNvPr id="21" name="Rectangle: Rounded Corners 20">
            <a:extLst>
              <a:ext uri="{FF2B5EF4-FFF2-40B4-BE49-F238E27FC236}">
                <a16:creationId xmlns:a16="http://schemas.microsoft.com/office/drawing/2014/main" id="{4B18BA81-41B1-CB0F-7194-03B3E68B2228}"/>
              </a:ext>
            </a:extLst>
          </p:cNvPr>
          <p:cNvSpPr/>
          <p:nvPr/>
        </p:nvSpPr>
        <p:spPr>
          <a:xfrm>
            <a:off x="9557102" y="3490953"/>
            <a:ext cx="1796698" cy="9870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Individual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Volunteer- Lefty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Donate to Left-H Club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Social media posts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Contact legislators</a:t>
            </a:r>
          </a:p>
        </p:txBody>
      </p:sp>
      <p:sp>
        <p:nvSpPr>
          <p:cNvPr id="22" name="Rectangle: Rounded Corners 21">
            <a:extLst>
              <a:ext uri="{FF2B5EF4-FFF2-40B4-BE49-F238E27FC236}">
                <a16:creationId xmlns:a16="http://schemas.microsoft.com/office/drawing/2014/main" id="{7378A64C-078F-35CE-6325-31418C6C7291}"/>
              </a:ext>
            </a:extLst>
          </p:cNvPr>
          <p:cNvSpPr/>
          <p:nvPr/>
        </p:nvSpPr>
        <p:spPr>
          <a:xfrm>
            <a:off x="5516469" y="3490953"/>
            <a:ext cx="1527046" cy="9870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sp>
        <p:nvSpPr>
          <p:cNvPr id="23" name="Rectangle: Rounded Corners 22">
            <a:extLst>
              <a:ext uri="{FF2B5EF4-FFF2-40B4-BE49-F238E27FC236}">
                <a16:creationId xmlns:a16="http://schemas.microsoft.com/office/drawing/2014/main" id="{A0703520-E7B6-342E-1A08-BA9E828105B0}"/>
              </a:ext>
            </a:extLst>
          </p:cNvPr>
          <p:cNvSpPr/>
          <p:nvPr/>
        </p:nvSpPr>
        <p:spPr>
          <a:xfrm>
            <a:off x="3759200" y="3490953"/>
            <a:ext cx="1527046" cy="9870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Current</a:t>
            </a:r>
          </a:p>
        </p:txBody>
      </p:sp>
      <p:sp>
        <p:nvSpPr>
          <p:cNvPr id="24" name="Rectangle: Rounded Corners 23">
            <a:extLst>
              <a:ext uri="{FF2B5EF4-FFF2-40B4-BE49-F238E27FC236}">
                <a16:creationId xmlns:a16="http://schemas.microsoft.com/office/drawing/2014/main" id="{C486DACD-B320-4293-4F03-670B2A8A4155}"/>
              </a:ext>
            </a:extLst>
          </p:cNvPr>
          <p:cNvSpPr/>
          <p:nvPr/>
        </p:nvSpPr>
        <p:spPr>
          <a:xfrm>
            <a:off x="8653146" y="5725126"/>
            <a:ext cx="2459342" cy="987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Advocacy Group(s)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Left-Handers Club</a:t>
            </a:r>
          </a:p>
        </p:txBody>
      </p:sp>
      <p:sp>
        <p:nvSpPr>
          <p:cNvPr id="25" name="Rectangle: Rounded Corners 24">
            <a:extLst>
              <a:ext uri="{FF2B5EF4-FFF2-40B4-BE49-F238E27FC236}">
                <a16:creationId xmlns:a16="http://schemas.microsoft.com/office/drawing/2014/main" id="{28FE6A36-21B6-8EA3-D985-C797FFD3D505}"/>
              </a:ext>
            </a:extLst>
          </p:cNvPr>
          <p:cNvSpPr/>
          <p:nvPr/>
        </p:nvSpPr>
        <p:spPr>
          <a:xfrm>
            <a:off x="5455137" y="5735604"/>
            <a:ext cx="2459342" cy="987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Personal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Ice cream job </a:t>
            </a:r>
            <a:r>
              <a:rPr kumimoji="0" lang="en-US" sz="1100" b="0" i="0" u="none" strike="noStrike" kern="1200" cap="none" spc="0" normalizeH="0" baseline="0" noProof="0" dirty="0" err="1">
                <a:ln>
                  <a:noFill/>
                </a:ln>
                <a:solidFill>
                  <a:prstClr val="white"/>
                </a:solidFill>
                <a:effectLst/>
                <a:uLnTx/>
                <a:uFillTx/>
                <a:latin typeface="Calibri" panose="020F0502020204030204"/>
                <a:ea typeface="+mn-ea"/>
                <a:cs typeface="+mn-cs"/>
              </a:rPr>
              <a:t>applic</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2BE3A28-C71A-3D10-672D-9DAF391118F9}"/>
              </a:ext>
            </a:extLst>
          </p:cNvPr>
          <p:cNvSpPr/>
          <p:nvPr/>
        </p:nvSpPr>
        <p:spPr>
          <a:xfrm>
            <a:off x="2093802" y="5720942"/>
            <a:ext cx="2459342" cy="987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Expert(s)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NIH stats re workplace injuries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Athens University study</a:t>
            </a:r>
          </a:p>
        </p:txBody>
      </p:sp>
      <p:sp>
        <p:nvSpPr>
          <p:cNvPr id="29" name="Rectangle: Rounded Corners 28">
            <a:extLst>
              <a:ext uri="{FF2B5EF4-FFF2-40B4-BE49-F238E27FC236}">
                <a16:creationId xmlns:a16="http://schemas.microsoft.com/office/drawing/2014/main" id="{857C1052-0104-D8E7-B32E-DAFD341A0754}"/>
              </a:ext>
            </a:extLst>
          </p:cNvPr>
          <p:cNvSpPr/>
          <p:nvPr/>
        </p:nvSpPr>
        <p:spPr>
          <a:xfrm>
            <a:off x="4944462" y="4817406"/>
            <a:ext cx="4612640" cy="473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EVIDENCE</a:t>
            </a:r>
          </a:p>
        </p:txBody>
      </p:sp>
      <p:sp>
        <p:nvSpPr>
          <p:cNvPr id="30" name="Arrow: Right 29">
            <a:extLst>
              <a:ext uri="{FF2B5EF4-FFF2-40B4-BE49-F238E27FC236}">
                <a16:creationId xmlns:a16="http://schemas.microsoft.com/office/drawing/2014/main" id="{A18ED212-3F2E-6588-B755-EE8FA5E239BA}"/>
              </a:ext>
            </a:extLst>
          </p:cNvPr>
          <p:cNvSpPr/>
          <p:nvPr/>
        </p:nvSpPr>
        <p:spPr>
          <a:xfrm>
            <a:off x="6940326" y="2576201"/>
            <a:ext cx="1020249" cy="358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Right 30">
            <a:extLst>
              <a:ext uri="{FF2B5EF4-FFF2-40B4-BE49-F238E27FC236}">
                <a16:creationId xmlns:a16="http://schemas.microsoft.com/office/drawing/2014/main" id="{B58DF002-14E5-546E-09E6-AEB9A0D098DE}"/>
              </a:ext>
            </a:extLst>
          </p:cNvPr>
          <p:cNvSpPr/>
          <p:nvPr/>
        </p:nvSpPr>
        <p:spPr>
          <a:xfrm>
            <a:off x="2888313" y="2582959"/>
            <a:ext cx="1020249" cy="358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68AFDE47-0F6F-7B57-BC75-49856197856B}"/>
              </a:ext>
            </a:extLst>
          </p:cNvPr>
          <p:cNvCxnSpPr>
            <a:cxnSpLocks/>
            <a:stCxn id="15" idx="2"/>
          </p:cNvCxnSpPr>
          <p:nvPr/>
        </p:nvCxnSpPr>
        <p:spPr>
          <a:xfrm>
            <a:off x="5343799" y="3121629"/>
            <a:ext cx="0" cy="245418"/>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3665DEBE-9A8E-E7DD-4A06-50C31F56353B}"/>
              </a:ext>
            </a:extLst>
          </p:cNvPr>
          <p:cNvCxnSpPr>
            <a:cxnSpLocks/>
            <a:stCxn id="16" idx="2"/>
          </p:cNvCxnSpPr>
          <p:nvPr/>
        </p:nvCxnSpPr>
        <p:spPr>
          <a:xfrm>
            <a:off x="9557102" y="3121629"/>
            <a:ext cx="0" cy="138208"/>
          </a:xfrm>
          <a:prstGeom prst="line">
            <a:avLst/>
          </a:prstGeom>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D55ED4D-7102-64B6-66F5-310382D9F7B5}"/>
              </a:ext>
            </a:extLst>
          </p:cNvPr>
          <p:cNvCxnSpPr>
            <a:cxnSpLocks/>
            <a:stCxn id="23" idx="0"/>
          </p:cNvCxnSpPr>
          <p:nvPr/>
        </p:nvCxnSpPr>
        <p:spPr>
          <a:xfrm flipV="1">
            <a:off x="4522723" y="3375394"/>
            <a:ext cx="18797" cy="11555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85C4820-C5CD-D817-B27B-072F912D30EC}"/>
              </a:ext>
            </a:extLst>
          </p:cNvPr>
          <p:cNvCxnSpPr>
            <a:cxnSpLocks/>
            <a:stCxn id="22" idx="0"/>
          </p:cNvCxnSpPr>
          <p:nvPr/>
        </p:nvCxnSpPr>
        <p:spPr>
          <a:xfrm flipH="1" flipV="1">
            <a:off x="6243072" y="3367047"/>
            <a:ext cx="36920" cy="12390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745102C-8456-7177-1F1F-534A505E932E}"/>
              </a:ext>
            </a:extLst>
          </p:cNvPr>
          <p:cNvCxnSpPr>
            <a:cxnSpLocks/>
          </p:cNvCxnSpPr>
          <p:nvPr/>
        </p:nvCxnSpPr>
        <p:spPr>
          <a:xfrm>
            <a:off x="4553144" y="3375394"/>
            <a:ext cx="16959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124113D-9161-F585-EB77-5D1457BC4E17}"/>
              </a:ext>
            </a:extLst>
          </p:cNvPr>
          <p:cNvCxnSpPr>
            <a:cxnSpLocks/>
          </p:cNvCxnSpPr>
          <p:nvPr/>
        </p:nvCxnSpPr>
        <p:spPr>
          <a:xfrm>
            <a:off x="9557102" y="3112441"/>
            <a:ext cx="0" cy="245418"/>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09F0EF56-CD0E-74BF-017A-1A3E3615C174}"/>
              </a:ext>
            </a:extLst>
          </p:cNvPr>
          <p:cNvCxnSpPr>
            <a:cxnSpLocks/>
          </p:cNvCxnSpPr>
          <p:nvPr/>
        </p:nvCxnSpPr>
        <p:spPr>
          <a:xfrm flipV="1">
            <a:off x="8736026" y="3366206"/>
            <a:ext cx="18797" cy="11555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68C9AA7-AF84-44B0-DEDC-4BB63852700C}"/>
              </a:ext>
            </a:extLst>
          </p:cNvPr>
          <p:cNvCxnSpPr>
            <a:cxnSpLocks/>
          </p:cNvCxnSpPr>
          <p:nvPr/>
        </p:nvCxnSpPr>
        <p:spPr>
          <a:xfrm flipH="1" flipV="1">
            <a:off x="10456375" y="3357859"/>
            <a:ext cx="36920" cy="12390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58EBBA-E3CA-32FB-E4B9-221D95F1D47A}"/>
              </a:ext>
            </a:extLst>
          </p:cNvPr>
          <p:cNvCxnSpPr>
            <a:cxnSpLocks/>
          </p:cNvCxnSpPr>
          <p:nvPr/>
        </p:nvCxnSpPr>
        <p:spPr>
          <a:xfrm>
            <a:off x="8766447" y="3366206"/>
            <a:ext cx="16959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BFE57F8-8372-7A75-883F-CD6FA9F5B8BF}"/>
              </a:ext>
            </a:extLst>
          </p:cNvPr>
          <p:cNvCxnSpPr/>
          <p:nvPr/>
        </p:nvCxnSpPr>
        <p:spPr>
          <a:xfrm>
            <a:off x="4522723" y="4632960"/>
            <a:ext cx="5805035"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E1953B1C-4810-9C84-D858-D6DB4FD0D3B3}"/>
              </a:ext>
            </a:extLst>
          </p:cNvPr>
          <p:cNvCxnSpPr/>
          <p:nvPr/>
        </p:nvCxnSpPr>
        <p:spPr>
          <a:xfrm>
            <a:off x="6243072" y="4436933"/>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751D4AC-DE3C-8E6E-5C15-C67E8736A088}"/>
              </a:ext>
            </a:extLst>
          </p:cNvPr>
          <p:cNvCxnSpPr>
            <a:cxnSpLocks/>
          </p:cNvCxnSpPr>
          <p:nvPr/>
        </p:nvCxnSpPr>
        <p:spPr>
          <a:xfrm>
            <a:off x="8485254" y="4478039"/>
            <a:ext cx="0" cy="1549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EF6198E-2098-15F7-63E3-F189D133CEAB}"/>
              </a:ext>
            </a:extLst>
          </p:cNvPr>
          <p:cNvCxnSpPr/>
          <p:nvPr/>
        </p:nvCxnSpPr>
        <p:spPr>
          <a:xfrm>
            <a:off x="10327758" y="4436933"/>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B1E227D-52FA-41E3-E84D-7664870DF2F6}"/>
              </a:ext>
            </a:extLst>
          </p:cNvPr>
          <p:cNvCxnSpPr/>
          <p:nvPr/>
        </p:nvCxnSpPr>
        <p:spPr>
          <a:xfrm>
            <a:off x="6684808" y="5545866"/>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90C69C-64A4-CE44-BBE0-EB431923C7EE}"/>
              </a:ext>
            </a:extLst>
          </p:cNvPr>
          <p:cNvCxnSpPr/>
          <p:nvPr/>
        </p:nvCxnSpPr>
        <p:spPr>
          <a:xfrm>
            <a:off x="9807235" y="5545866"/>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D3B4667-96DE-A80D-E1A7-754677570516}"/>
              </a:ext>
            </a:extLst>
          </p:cNvPr>
          <p:cNvCxnSpPr/>
          <p:nvPr/>
        </p:nvCxnSpPr>
        <p:spPr>
          <a:xfrm>
            <a:off x="4553144" y="4436933"/>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44CD5B-A6D1-6C41-073D-E549E856FD11}"/>
              </a:ext>
            </a:extLst>
          </p:cNvPr>
          <p:cNvCxnSpPr>
            <a:cxnSpLocks/>
          </p:cNvCxnSpPr>
          <p:nvPr/>
        </p:nvCxnSpPr>
        <p:spPr>
          <a:xfrm>
            <a:off x="3293052" y="5541227"/>
            <a:ext cx="65141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B43565-E26E-945C-4A5F-E6BBBD992F9D}"/>
              </a:ext>
            </a:extLst>
          </p:cNvPr>
          <p:cNvCxnSpPr>
            <a:cxnSpLocks/>
            <a:endCxn id="26" idx="0"/>
          </p:cNvCxnSpPr>
          <p:nvPr/>
        </p:nvCxnSpPr>
        <p:spPr>
          <a:xfrm>
            <a:off x="3323473" y="5541226"/>
            <a:ext cx="0" cy="179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38E5D6A-4717-65E4-C911-4F802F1AD144}"/>
              </a:ext>
            </a:extLst>
          </p:cNvPr>
          <p:cNvCxnSpPr/>
          <p:nvPr/>
        </p:nvCxnSpPr>
        <p:spPr>
          <a:xfrm flipV="1">
            <a:off x="7425240" y="5291215"/>
            <a:ext cx="0" cy="2500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8AB46FC-B1CF-AEDB-57A0-5749A9E37365}"/>
              </a:ext>
            </a:extLst>
          </p:cNvPr>
          <p:cNvCxnSpPr/>
          <p:nvPr/>
        </p:nvCxnSpPr>
        <p:spPr>
          <a:xfrm flipV="1">
            <a:off x="7425240" y="4632960"/>
            <a:ext cx="0" cy="184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3F9C372-8FB8-1354-E1CC-A0A0776F37E3}"/>
              </a:ext>
            </a:extLst>
          </p:cNvPr>
          <p:cNvCxnSpPr>
            <a:endCxn id="29" idx="1"/>
          </p:cNvCxnSpPr>
          <p:nvPr/>
        </p:nvCxnSpPr>
        <p:spPr>
          <a:xfrm>
            <a:off x="1708092" y="5054310"/>
            <a:ext cx="3236370"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FA8F7569-5932-4F28-E225-49429D3B25B8}"/>
              </a:ext>
            </a:extLst>
          </p:cNvPr>
          <p:cNvCxnSpPr>
            <a:cxnSpLocks/>
            <a:endCxn id="4" idx="2"/>
          </p:cNvCxnSpPr>
          <p:nvPr/>
        </p:nvCxnSpPr>
        <p:spPr>
          <a:xfrm flipV="1">
            <a:off x="1708091" y="3840479"/>
            <a:ext cx="2" cy="12138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565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F87F-26AE-D94B-D5E9-E15CAA99FB32}"/>
              </a:ext>
            </a:extLst>
          </p:cNvPr>
          <p:cNvSpPr>
            <a:spLocks noGrp="1"/>
          </p:cNvSpPr>
          <p:nvPr>
            <p:ph type="title"/>
          </p:nvPr>
        </p:nvSpPr>
        <p:spPr/>
        <p:txBody>
          <a:bodyPr>
            <a:normAutofit fontScale="90000"/>
          </a:bodyPr>
          <a:lstStyle/>
          <a:p>
            <a:br>
              <a:rPr lang="en-US" b="1" dirty="0">
                <a:solidFill>
                  <a:srgbClr val="009999"/>
                </a:solidFill>
              </a:rPr>
            </a:br>
            <a:r>
              <a:rPr lang="en-US" sz="4000" b="1" dirty="0">
                <a:solidFill>
                  <a:srgbClr val="009999"/>
                </a:solidFill>
                <a:latin typeface="+mn-lt"/>
              </a:rPr>
              <a:t>“LEFTY” EXAMPLE of using the RESEARCH MAP Model</a:t>
            </a:r>
            <a:br>
              <a:rPr lang="en-US" dirty="0"/>
            </a:br>
            <a:endParaRPr lang="en-US" dirty="0"/>
          </a:p>
        </p:txBody>
      </p:sp>
      <p:sp>
        <p:nvSpPr>
          <p:cNvPr id="3" name="Content Placeholder 2">
            <a:extLst>
              <a:ext uri="{FF2B5EF4-FFF2-40B4-BE49-F238E27FC236}">
                <a16:creationId xmlns:a16="http://schemas.microsoft.com/office/drawing/2014/main" id="{954E6202-6ECB-1414-F2F4-A2F25C86FB26}"/>
              </a:ext>
            </a:extLst>
          </p:cNvPr>
          <p:cNvSpPr>
            <a:spLocks noGrp="1"/>
          </p:cNvSpPr>
          <p:nvPr>
            <p:ph idx="1"/>
          </p:nvPr>
        </p:nvSpPr>
        <p:spPr>
          <a:xfrm>
            <a:off x="762000" y="1400176"/>
            <a:ext cx="10801350" cy="5238750"/>
          </a:xfrm>
        </p:spPr>
        <p:txBody>
          <a:bodyPr>
            <a:normAutofit fontScale="25000" lnSpcReduction="20000"/>
          </a:bodyPr>
          <a:lstStyle/>
          <a:p>
            <a:pPr marL="0" indent="0">
              <a:buNone/>
            </a:pPr>
            <a:endParaRPr lang="en-US" sz="7200" dirty="0"/>
          </a:p>
          <a:p>
            <a:pPr marL="0" indent="0">
              <a:buNone/>
            </a:pPr>
            <a:r>
              <a:rPr lang="en-US" sz="8000" dirty="0"/>
              <a:t>ISSUE: </a:t>
            </a:r>
            <a:r>
              <a:rPr lang="en-US" sz="8000" i="1" dirty="0"/>
              <a:t>To what extend are left-handed people at higher risk of personal injury due to dangerous tools or equipment being designed for right-handed people, and what can be done to address the problem?</a:t>
            </a:r>
          </a:p>
          <a:p>
            <a:pPr marL="0" indent="0">
              <a:buNone/>
            </a:pPr>
            <a:endParaRPr lang="en-US" sz="6400" i="1" dirty="0"/>
          </a:p>
          <a:p>
            <a:pPr marL="0" marR="0" indent="0">
              <a:lnSpc>
                <a:spcPct val="107000"/>
              </a:lnSpc>
              <a:spcBef>
                <a:spcPts val="0"/>
              </a:spcBef>
              <a:spcAft>
                <a:spcPts val="800"/>
              </a:spcAft>
              <a:buNone/>
            </a:pPr>
            <a:r>
              <a:rPr lang="en-US" sz="8000" dirty="0">
                <a:effectLst/>
                <a:latin typeface="Calibri" panose="020F0502020204030204" pitchFamily="34" charset="0"/>
                <a:ea typeface="Calibri" panose="020F0502020204030204" pitchFamily="34" charset="0"/>
                <a:cs typeface="Times New Roman" panose="02020603050405020304" pitchFamily="18" charset="0"/>
              </a:rPr>
              <a:t>The 1. PROBLEM/ISSUE and 2. MARGINALIZED COMMUNITY and 3. PERSONAL EXPERIENCE</a:t>
            </a:r>
          </a:p>
          <a:p>
            <a:pPr marL="0" marR="0" indent="0">
              <a:lnSpc>
                <a:spcPct val="107000"/>
              </a:lnSpc>
              <a:spcBef>
                <a:spcPts val="0"/>
              </a:spcBef>
              <a:spcAft>
                <a:spcPts val="800"/>
              </a:spcAft>
              <a:buNone/>
            </a:pPr>
            <a:r>
              <a:rPr lang="en-US" sz="7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https://en.wikipedia.org/wiki/Bias_against_left-handed_people#:~:text=Beyond%20being%20inherently%20disadvantaged%20by,by%20the%20right%2Dhanded%20majority</a:t>
            </a:r>
            <a:r>
              <a:rPr lang="en-US" sz="72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7200" dirty="0">
                <a:effectLst/>
                <a:latin typeface="Calibri" panose="020F0502020204030204" pitchFamily="34" charset="0"/>
                <a:ea typeface="Calibri" panose="020F0502020204030204" pitchFamily="34" charset="0"/>
                <a:cs typeface="Times New Roman" panose="02020603050405020304" pitchFamily="18" charset="0"/>
              </a:rPr>
              <a:t>“About 90 percent of the world's population is right-handed,[1] and many common articles are designed for efficient use by right-handed people, and may be inconvenient, painful, </a:t>
            </a:r>
            <a:r>
              <a:rPr lang="en-US" sz="7200" b="1" dirty="0">
                <a:effectLst/>
                <a:latin typeface="Calibri" panose="020F0502020204030204" pitchFamily="34" charset="0"/>
                <a:ea typeface="Calibri" panose="020F0502020204030204" pitchFamily="34" charset="0"/>
                <a:cs typeface="Times New Roman" panose="02020603050405020304" pitchFamily="18" charset="0"/>
              </a:rPr>
              <a:t>or even dangerous for left-handed people to use.</a:t>
            </a:r>
            <a:r>
              <a:rPr lang="en-US" sz="7200" dirty="0">
                <a:effectLst/>
                <a:latin typeface="Calibri" panose="020F0502020204030204" pitchFamily="34" charset="0"/>
                <a:ea typeface="Calibri" panose="020F0502020204030204" pitchFamily="34" charset="0"/>
                <a:cs typeface="Times New Roman" panose="02020603050405020304" pitchFamily="18" charset="0"/>
              </a:rPr>
              <a:t> These may include school desks, kitchen implements, and tools ranging from simple scissors to hazardous machinery </a:t>
            </a:r>
            <a:r>
              <a:rPr lang="en-US" sz="7200" b="1" dirty="0">
                <a:effectLst/>
                <a:latin typeface="Calibri" panose="020F0502020204030204" pitchFamily="34" charset="0"/>
                <a:ea typeface="Calibri" panose="020F0502020204030204" pitchFamily="34" charset="0"/>
                <a:cs typeface="Times New Roman" panose="02020603050405020304" pitchFamily="18" charset="0"/>
              </a:rPr>
              <a:t>such as power saws</a:t>
            </a:r>
            <a:r>
              <a:rPr lang="en-US" sz="7200" dirty="0">
                <a:effectLst/>
                <a:latin typeface="Calibri" panose="020F0502020204030204" pitchFamily="34" charset="0"/>
                <a:ea typeface="Calibri" panose="020F0502020204030204" pitchFamily="34" charset="0"/>
                <a:cs typeface="Times New Roman" panose="02020603050405020304" pitchFamily="18" charset="0"/>
              </a:rPr>
              <a:t>.[2]”</a:t>
            </a:r>
          </a:p>
          <a:p>
            <a:pPr marL="0" marR="0" indent="0">
              <a:lnSpc>
                <a:spcPct val="107000"/>
              </a:lnSpc>
              <a:spcBef>
                <a:spcPts val="0"/>
              </a:spcBef>
              <a:spcAft>
                <a:spcPts val="800"/>
              </a:spcAft>
              <a:buNone/>
            </a:pPr>
            <a:r>
              <a:rPr lang="en-US" sz="7200" dirty="0">
                <a:hlinkClick r:id="rId3"/>
              </a:rPr>
              <a:t>Left-handedness and accident-related injury risk - PubMed (nih.gov)</a:t>
            </a:r>
            <a:r>
              <a:rPr lang="en-US" sz="7200" dirty="0"/>
              <a:t> </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https://eachother.org.uk/dealt-weaker-hand-left-handed-people-discriminated/</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latin typeface="Calibri" panose="020F0502020204030204" pitchFamily="34" charset="0"/>
                <a:ea typeface="Calibri" panose="020F0502020204030204" pitchFamily="34" charset="0"/>
                <a:cs typeface="Times New Roman" panose="02020603050405020304" pitchFamily="18" charset="0"/>
              </a:rPr>
              <a:t>Left-handers are discriminated against – </a:t>
            </a:r>
            <a:r>
              <a:rPr lang="en-US" sz="7200" b="1" dirty="0">
                <a:effectLst/>
                <a:latin typeface="Calibri" panose="020F0502020204030204" pitchFamily="34" charset="0"/>
                <a:ea typeface="Calibri" panose="020F0502020204030204" pitchFamily="34" charset="0"/>
                <a:cs typeface="Times New Roman" panose="02020603050405020304" pitchFamily="18" charset="0"/>
              </a:rPr>
              <a:t>tools (surgeons) are designed for right-handers</a:t>
            </a:r>
            <a:r>
              <a:rPr lang="en-US" sz="7200" dirty="0">
                <a:effectLst/>
                <a:latin typeface="Calibri" panose="020F0502020204030204" pitchFamily="34" charset="0"/>
                <a:ea typeface="Calibri" panose="020F0502020204030204" pitchFamily="34" charset="0"/>
                <a:cs typeface="Times New Roman" panose="02020603050405020304" pitchFamily="18" charset="0"/>
              </a:rPr>
              <a:t>, learning handwriting in school is designed for right-handers, little or no support to teachers on needs of left-handers</a:t>
            </a:r>
          </a:p>
          <a:p>
            <a:pPr marL="0" marR="0" indent="0">
              <a:lnSpc>
                <a:spcPct val="107000"/>
              </a:lnSpc>
              <a:spcBef>
                <a:spcPts val="0"/>
              </a:spcBef>
              <a:spcAft>
                <a:spcPts val="800"/>
              </a:spcAft>
              <a:buNone/>
            </a:pPr>
            <a:r>
              <a:rPr lang="en-US" sz="7200" b="1" dirty="0">
                <a:effectLst/>
                <a:latin typeface="Calibri" panose="020F0502020204030204" pitchFamily="34" charset="0"/>
                <a:ea typeface="Calibri" panose="020F0502020204030204" pitchFamily="34" charset="0"/>
                <a:cs typeface="Times New Roman" panose="02020603050405020304" pitchFamily="18" charset="0"/>
              </a:rPr>
              <a:t>Personal experience – job applicant not hired for ice cream store because scoops are right-handed: </a:t>
            </a:r>
            <a:r>
              <a:rPr lang="en-US" sz="7200" dirty="0">
                <a:solidFill>
                  <a:srgbClr val="000000"/>
                </a:solidFill>
                <a:latin typeface="Messina Sans"/>
              </a:rPr>
              <a:t>“It was a casual summer job . . . I was explicitly told that this was a ‘big problem’ as ice cream scoops were made for right-handers.”</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endParaRPr lang="en-US" dirty="0"/>
          </a:p>
        </p:txBody>
      </p:sp>
    </p:spTree>
    <p:extLst>
      <p:ext uri="{BB962C8B-B14F-4D97-AF65-F5344CB8AC3E}">
        <p14:creationId xmlns:p14="http://schemas.microsoft.com/office/powerpoint/2010/main" val="422454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ECA-1885-2347-0030-6A00E4224C61}"/>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09999"/>
                </a:solidFill>
                <a:effectLst/>
                <a:uLnTx/>
                <a:uFillTx/>
                <a:latin typeface="Calibri" panose="020F0502020204030204"/>
                <a:ea typeface="+mj-ea"/>
                <a:cs typeface="+mj-cs"/>
              </a:rPr>
              <a:t>“LEFTY” EXAMPLE of using the RESEARCH MAP Model</a:t>
            </a:r>
            <a:endParaRPr lang="en-US" dirty="0"/>
          </a:p>
        </p:txBody>
      </p:sp>
      <p:sp>
        <p:nvSpPr>
          <p:cNvPr id="3" name="Content Placeholder 2">
            <a:extLst>
              <a:ext uri="{FF2B5EF4-FFF2-40B4-BE49-F238E27FC236}">
                <a16:creationId xmlns:a16="http://schemas.microsoft.com/office/drawing/2014/main" id="{3C859526-9E57-B124-F663-8ECC1422E834}"/>
              </a:ext>
            </a:extLst>
          </p:cNvPr>
          <p:cNvSpPr>
            <a:spLocks noGrp="1"/>
          </p:cNvSpPr>
          <p:nvPr>
            <p:ph idx="1"/>
          </p:nvPr>
        </p:nvSpPr>
        <p:spPr>
          <a:xfrm>
            <a:off x="685800" y="1466850"/>
            <a:ext cx="10668000" cy="4710113"/>
          </a:xfrm>
        </p:spPr>
        <p:txBody>
          <a:bodyPr>
            <a:normAutofit fontScale="92500" lnSpcReduction="20000"/>
          </a:bodyPr>
          <a:lstStyle/>
          <a:p>
            <a:pPr marL="0" marR="0" indent="0">
              <a:lnSpc>
                <a:spcPct val="106000"/>
              </a:lnSpc>
              <a:spcBef>
                <a:spcPts val="0"/>
              </a:spcBef>
              <a:spcAft>
                <a:spcPts val="800"/>
              </a:spcAft>
              <a:buNone/>
            </a:pP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BACKGROUND and 5. ADVOCACY GROUP ACTIONS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According to </a:t>
            </a:r>
            <a:r>
              <a:rPr lang="en-US" sz="19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Dr. Marietta </a:t>
            </a:r>
            <a:r>
              <a:rPr lang="en-US" sz="1900" u="sng"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Papadatou-Pastou</a:t>
            </a: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from the </a:t>
            </a:r>
            <a:r>
              <a:rPr lang="en-US" sz="19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National and </a:t>
            </a:r>
            <a:r>
              <a:rPr lang="en-US" sz="1900" u="sng"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Kapodistrian</a:t>
            </a:r>
            <a:r>
              <a:rPr lang="en-US" sz="19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 University of Athens</a:t>
            </a: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“[l]eft handers are at 10 times higher risk than right handers to sustain a major injury when operating a power saw.” </a:t>
            </a:r>
            <a:r>
              <a:rPr lang="en-US" sz="19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https://www.southpawessentials.com/post/what-are-some-safety-problems-faced-by-left-handers</a:t>
            </a: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900" u="sng" kern="12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https://historyofyesterday.com/left-handers-once-experienced-severe-stigmatization-and-discrimination-f172c2fde6ef</a:t>
            </a: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overview of history of discrimination against left-handers; Bias: word “sinister” comes from Latin for “left” – Muslim and some other cultures consider left hand “dirty”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900" u="sng" kern="12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https://www.lefthandersday.com/lhc#.YnwCNozMI2w</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Advocacy group –  “In 1990, The Left-Handers Club was founded with the mission of keeping members abreast of developments. The club also provides assistance to those in need and continues to conduct research on lefties and items that can be used by lefties. To this day, the club is highly regarded as a group that represents all left-handers in the world.”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9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AUTHENTIC SOLUTIONS and 7. PERSONAL ENGAGEMENT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800"/>
              </a:spcAft>
              <a:buNone/>
            </a:pPr>
            <a:r>
              <a:rPr lang="en-US" sz="1900" u="sng" kern="12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https://www.lefthandersday.com/lhc#.YnwCNozMI2w</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3353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B23E-111B-57BE-6DDC-011BA20A0DA5}"/>
              </a:ext>
            </a:extLst>
          </p:cNvPr>
          <p:cNvSpPr>
            <a:spLocks noGrp="1"/>
          </p:cNvSpPr>
          <p:nvPr>
            <p:ph type="title"/>
          </p:nvPr>
        </p:nvSpPr>
        <p:spPr/>
        <p:txBody>
          <a:bodyPr>
            <a:normAutofit/>
          </a:bodyPr>
          <a:lstStyle/>
          <a:p>
            <a:pPr algn="ctr"/>
            <a:r>
              <a:rPr lang="en-US" sz="4000" b="1" dirty="0">
                <a:solidFill>
                  <a:schemeClr val="accent1"/>
                </a:solidFill>
                <a:latin typeface="+mn-lt"/>
              </a:rPr>
              <a:t>Research Framework</a:t>
            </a:r>
            <a:br>
              <a:rPr lang="en-US" sz="4000" b="1" dirty="0">
                <a:solidFill>
                  <a:schemeClr val="accent1"/>
                </a:solidFill>
                <a:latin typeface="+mn-lt"/>
              </a:rPr>
            </a:br>
            <a:r>
              <a:rPr lang="en-US" sz="2400" dirty="0">
                <a:latin typeface="+mn-lt"/>
              </a:rPr>
              <a:t>Brainstorm - “Abortion access”</a:t>
            </a:r>
            <a:r>
              <a:rPr lang="en-US" sz="2400" dirty="0">
                <a:solidFill>
                  <a:schemeClr val="accent1"/>
                </a:solidFill>
                <a:latin typeface="+mn-lt"/>
              </a:rPr>
              <a:t> </a:t>
            </a:r>
          </a:p>
        </p:txBody>
      </p:sp>
      <p:sp>
        <p:nvSpPr>
          <p:cNvPr id="4" name="Rectangle: Rounded Corners 3">
            <a:extLst>
              <a:ext uri="{FF2B5EF4-FFF2-40B4-BE49-F238E27FC236}">
                <a16:creationId xmlns:a16="http://schemas.microsoft.com/office/drawing/2014/main" id="{07D2CAC9-FFE5-2988-156F-76B6A8BEA0F3}"/>
              </a:ext>
            </a:extLst>
          </p:cNvPr>
          <p:cNvSpPr/>
          <p:nvPr/>
        </p:nvSpPr>
        <p:spPr>
          <a:xfrm>
            <a:off x="741680" y="2043350"/>
            <a:ext cx="1932825" cy="179712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Marginalized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Sexual assault victim</a:t>
            </a:r>
          </a:p>
        </p:txBody>
      </p:sp>
      <p:sp>
        <p:nvSpPr>
          <p:cNvPr id="15" name="Rectangle: Rounded Corners 14">
            <a:extLst>
              <a:ext uri="{FF2B5EF4-FFF2-40B4-BE49-F238E27FC236}">
                <a16:creationId xmlns:a16="http://schemas.microsoft.com/office/drawing/2014/main" id="{691CAF8D-7C5A-A58A-9231-10429E04E291}"/>
              </a:ext>
            </a:extLst>
          </p:cNvPr>
          <p:cNvSpPr/>
          <p:nvPr/>
        </p:nvSpPr>
        <p:spPr>
          <a:xfrm>
            <a:off x="4114128" y="2134542"/>
            <a:ext cx="2459342" cy="98708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ISSUE/PROBLEM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Restricted access to abortion medication/penalties</a:t>
            </a:r>
          </a:p>
        </p:txBody>
      </p:sp>
      <p:sp>
        <p:nvSpPr>
          <p:cNvPr id="16" name="Rectangle: Rounded Corners 15">
            <a:extLst>
              <a:ext uri="{FF2B5EF4-FFF2-40B4-BE49-F238E27FC236}">
                <a16:creationId xmlns:a16="http://schemas.microsoft.com/office/drawing/2014/main" id="{6CDB9490-B972-09DF-50FB-D3E18C5708BB}"/>
              </a:ext>
            </a:extLst>
          </p:cNvPr>
          <p:cNvSpPr/>
          <p:nvPr/>
        </p:nvSpPr>
        <p:spPr>
          <a:xfrm>
            <a:off x="8327431" y="2134542"/>
            <a:ext cx="2459342" cy="98708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SOLUTION(S)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3B5084BD-BCD5-FD1B-B299-F8ADEC492C71}"/>
              </a:ext>
            </a:extLst>
          </p:cNvPr>
          <p:cNvSpPr/>
          <p:nvPr/>
        </p:nvSpPr>
        <p:spPr>
          <a:xfrm>
            <a:off x="7773604" y="3490952"/>
            <a:ext cx="1527045" cy="9870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Government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Congress pass law protecting access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DOJ litigate in court</a:t>
            </a:r>
          </a:p>
        </p:txBody>
      </p:sp>
      <p:sp>
        <p:nvSpPr>
          <p:cNvPr id="21" name="Rectangle: Rounded Corners 20">
            <a:extLst>
              <a:ext uri="{FF2B5EF4-FFF2-40B4-BE49-F238E27FC236}">
                <a16:creationId xmlns:a16="http://schemas.microsoft.com/office/drawing/2014/main" id="{4B18BA81-41B1-CB0F-7194-03B3E68B2228}"/>
              </a:ext>
            </a:extLst>
          </p:cNvPr>
          <p:cNvSpPr/>
          <p:nvPr/>
        </p:nvSpPr>
        <p:spPr>
          <a:xfrm>
            <a:off x="9557101" y="3490953"/>
            <a:ext cx="1796691" cy="9870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Individual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Volunteer/donate - NARAL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Write/call legislators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Picket in support PP clinics</a:t>
            </a:r>
          </a:p>
        </p:txBody>
      </p:sp>
      <p:sp>
        <p:nvSpPr>
          <p:cNvPr id="22" name="Rectangle: Rounded Corners 21">
            <a:extLst>
              <a:ext uri="{FF2B5EF4-FFF2-40B4-BE49-F238E27FC236}">
                <a16:creationId xmlns:a16="http://schemas.microsoft.com/office/drawing/2014/main" id="{7378A64C-078F-35CE-6325-31418C6C7291}"/>
              </a:ext>
            </a:extLst>
          </p:cNvPr>
          <p:cNvSpPr/>
          <p:nvPr/>
        </p:nvSpPr>
        <p:spPr>
          <a:xfrm>
            <a:off x="5516469" y="3490953"/>
            <a:ext cx="1527046" cy="9870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Pre-Roe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Roe v Wade (1973)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PP v Casey(1992)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A0703520-E7B6-342E-1A08-BA9E828105B0}"/>
              </a:ext>
            </a:extLst>
          </p:cNvPr>
          <p:cNvSpPr/>
          <p:nvPr/>
        </p:nvSpPr>
        <p:spPr>
          <a:xfrm>
            <a:off x="3759200" y="3490953"/>
            <a:ext cx="1527046" cy="9870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Current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Texas Medication Abortion case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Dobbs (2022)</a:t>
            </a:r>
          </a:p>
        </p:txBody>
      </p:sp>
      <p:sp>
        <p:nvSpPr>
          <p:cNvPr id="24" name="Rectangle: Rounded Corners 23">
            <a:extLst>
              <a:ext uri="{FF2B5EF4-FFF2-40B4-BE49-F238E27FC236}">
                <a16:creationId xmlns:a16="http://schemas.microsoft.com/office/drawing/2014/main" id="{C486DACD-B320-4293-4F03-670B2A8A4155}"/>
              </a:ext>
            </a:extLst>
          </p:cNvPr>
          <p:cNvSpPr/>
          <p:nvPr/>
        </p:nvSpPr>
        <p:spPr>
          <a:xfrm>
            <a:off x="8653146" y="5725126"/>
            <a:ext cx="2459342" cy="987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Advocacy Group(s)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NARAL Pro-choice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Pro-Choice WA</a:t>
            </a:r>
          </a:p>
        </p:txBody>
      </p:sp>
      <p:sp>
        <p:nvSpPr>
          <p:cNvPr id="25" name="Rectangle: Rounded Corners 24">
            <a:extLst>
              <a:ext uri="{FF2B5EF4-FFF2-40B4-BE49-F238E27FC236}">
                <a16:creationId xmlns:a16="http://schemas.microsoft.com/office/drawing/2014/main" id="{28FE6A36-21B6-8EA3-D985-C797FFD3D505}"/>
              </a:ext>
            </a:extLst>
          </p:cNvPr>
          <p:cNvSpPr/>
          <p:nvPr/>
        </p:nvSpPr>
        <p:spPr>
          <a:xfrm>
            <a:off x="5455137" y="5735604"/>
            <a:ext cx="2459342" cy="987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Personal Stories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NPR story of I0-yr old rape victim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Dr’s statement of experience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2BE3A28-C71A-3D10-672D-9DAF391118F9}"/>
              </a:ext>
            </a:extLst>
          </p:cNvPr>
          <p:cNvSpPr/>
          <p:nvPr/>
        </p:nvSpPr>
        <p:spPr>
          <a:xfrm>
            <a:off x="2093802" y="5720942"/>
            <a:ext cx="2459342" cy="98708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Expert(s)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Harvard Med study of LGBTQ &amp; abortion access</a:t>
            </a:r>
          </a:p>
        </p:txBody>
      </p:sp>
      <p:sp>
        <p:nvSpPr>
          <p:cNvPr id="29" name="Rectangle: Rounded Corners 28">
            <a:extLst>
              <a:ext uri="{FF2B5EF4-FFF2-40B4-BE49-F238E27FC236}">
                <a16:creationId xmlns:a16="http://schemas.microsoft.com/office/drawing/2014/main" id="{857C1052-0104-D8E7-B32E-DAFD341A0754}"/>
              </a:ext>
            </a:extLst>
          </p:cNvPr>
          <p:cNvSpPr/>
          <p:nvPr/>
        </p:nvSpPr>
        <p:spPr>
          <a:xfrm>
            <a:off x="4944462" y="4817406"/>
            <a:ext cx="4612640" cy="473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EVIDENCE</a:t>
            </a:r>
          </a:p>
        </p:txBody>
      </p:sp>
      <p:sp>
        <p:nvSpPr>
          <p:cNvPr id="30" name="Arrow: Right 29">
            <a:extLst>
              <a:ext uri="{FF2B5EF4-FFF2-40B4-BE49-F238E27FC236}">
                <a16:creationId xmlns:a16="http://schemas.microsoft.com/office/drawing/2014/main" id="{A18ED212-3F2E-6588-B755-EE8FA5E239BA}"/>
              </a:ext>
            </a:extLst>
          </p:cNvPr>
          <p:cNvSpPr/>
          <p:nvPr/>
        </p:nvSpPr>
        <p:spPr>
          <a:xfrm>
            <a:off x="6940326" y="2576201"/>
            <a:ext cx="1020249" cy="358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Right 30">
            <a:extLst>
              <a:ext uri="{FF2B5EF4-FFF2-40B4-BE49-F238E27FC236}">
                <a16:creationId xmlns:a16="http://schemas.microsoft.com/office/drawing/2014/main" id="{B58DF002-14E5-546E-09E6-AEB9A0D098DE}"/>
              </a:ext>
            </a:extLst>
          </p:cNvPr>
          <p:cNvSpPr/>
          <p:nvPr/>
        </p:nvSpPr>
        <p:spPr>
          <a:xfrm>
            <a:off x="2888313" y="2582959"/>
            <a:ext cx="1020249" cy="3589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68AFDE47-0F6F-7B57-BC75-49856197856B}"/>
              </a:ext>
            </a:extLst>
          </p:cNvPr>
          <p:cNvCxnSpPr>
            <a:cxnSpLocks/>
            <a:stCxn id="15" idx="2"/>
          </p:cNvCxnSpPr>
          <p:nvPr/>
        </p:nvCxnSpPr>
        <p:spPr>
          <a:xfrm>
            <a:off x="5343799" y="3121629"/>
            <a:ext cx="0" cy="245418"/>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3665DEBE-9A8E-E7DD-4A06-50C31F56353B}"/>
              </a:ext>
            </a:extLst>
          </p:cNvPr>
          <p:cNvCxnSpPr>
            <a:cxnSpLocks/>
            <a:stCxn id="16" idx="2"/>
          </p:cNvCxnSpPr>
          <p:nvPr/>
        </p:nvCxnSpPr>
        <p:spPr>
          <a:xfrm>
            <a:off x="9557102" y="3121629"/>
            <a:ext cx="0" cy="138208"/>
          </a:xfrm>
          <a:prstGeom prst="line">
            <a:avLst/>
          </a:prstGeom>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D55ED4D-7102-64B6-66F5-310382D9F7B5}"/>
              </a:ext>
            </a:extLst>
          </p:cNvPr>
          <p:cNvCxnSpPr>
            <a:cxnSpLocks/>
            <a:stCxn id="23" idx="0"/>
          </p:cNvCxnSpPr>
          <p:nvPr/>
        </p:nvCxnSpPr>
        <p:spPr>
          <a:xfrm flipV="1">
            <a:off x="4522723" y="3375394"/>
            <a:ext cx="18797" cy="11555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85C4820-C5CD-D817-B27B-072F912D30EC}"/>
              </a:ext>
            </a:extLst>
          </p:cNvPr>
          <p:cNvCxnSpPr>
            <a:cxnSpLocks/>
            <a:stCxn id="22" idx="0"/>
          </p:cNvCxnSpPr>
          <p:nvPr/>
        </p:nvCxnSpPr>
        <p:spPr>
          <a:xfrm flipH="1" flipV="1">
            <a:off x="6243072" y="3367047"/>
            <a:ext cx="36920" cy="12390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745102C-8456-7177-1F1F-534A505E932E}"/>
              </a:ext>
            </a:extLst>
          </p:cNvPr>
          <p:cNvCxnSpPr>
            <a:cxnSpLocks/>
          </p:cNvCxnSpPr>
          <p:nvPr/>
        </p:nvCxnSpPr>
        <p:spPr>
          <a:xfrm>
            <a:off x="4553144" y="3375394"/>
            <a:ext cx="16959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124113D-9161-F585-EB77-5D1457BC4E17}"/>
              </a:ext>
            </a:extLst>
          </p:cNvPr>
          <p:cNvCxnSpPr>
            <a:cxnSpLocks/>
          </p:cNvCxnSpPr>
          <p:nvPr/>
        </p:nvCxnSpPr>
        <p:spPr>
          <a:xfrm>
            <a:off x="9557102" y="3112441"/>
            <a:ext cx="0" cy="245418"/>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09F0EF56-CD0E-74BF-017A-1A3E3615C174}"/>
              </a:ext>
            </a:extLst>
          </p:cNvPr>
          <p:cNvCxnSpPr>
            <a:cxnSpLocks/>
          </p:cNvCxnSpPr>
          <p:nvPr/>
        </p:nvCxnSpPr>
        <p:spPr>
          <a:xfrm flipV="1">
            <a:off x="8736026" y="3366206"/>
            <a:ext cx="18797" cy="115559"/>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68C9AA7-AF84-44B0-DEDC-4BB63852700C}"/>
              </a:ext>
            </a:extLst>
          </p:cNvPr>
          <p:cNvCxnSpPr>
            <a:cxnSpLocks/>
          </p:cNvCxnSpPr>
          <p:nvPr/>
        </p:nvCxnSpPr>
        <p:spPr>
          <a:xfrm flipH="1" flipV="1">
            <a:off x="10456375" y="3357859"/>
            <a:ext cx="36920" cy="123906"/>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58EBBA-E3CA-32FB-E4B9-221D95F1D47A}"/>
              </a:ext>
            </a:extLst>
          </p:cNvPr>
          <p:cNvCxnSpPr>
            <a:cxnSpLocks/>
          </p:cNvCxnSpPr>
          <p:nvPr/>
        </p:nvCxnSpPr>
        <p:spPr>
          <a:xfrm>
            <a:off x="8766447" y="3366206"/>
            <a:ext cx="16959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BFE57F8-8372-7A75-883F-CD6FA9F5B8BF}"/>
              </a:ext>
            </a:extLst>
          </p:cNvPr>
          <p:cNvCxnSpPr/>
          <p:nvPr/>
        </p:nvCxnSpPr>
        <p:spPr>
          <a:xfrm>
            <a:off x="4522723" y="4632960"/>
            <a:ext cx="5805035" cy="0"/>
          </a:xfrm>
          <a:prstGeom prst="line">
            <a:avLst/>
          </a:prstGeom>
          <a:ln w="38100">
            <a:solidFill>
              <a:schemeClr val="accent1"/>
            </a:solidFill>
          </a:ln>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E1953B1C-4810-9C84-D858-D6DB4FD0D3B3}"/>
              </a:ext>
            </a:extLst>
          </p:cNvPr>
          <p:cNvCxnSpPr/>
          <p:nvPr/>
        </p:nvCxnSpPr>
        <p:spPr>
          <a:xfrm>
            <a:off x="6243072" y="4436933"/>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751D4AC-DE3C-8E6E-5C15-C67E8736A088}"/>
              </a:ext>
            </a:extLst>
          </p:cNvPr>
          <p:cNvCxnSpPr>
            <a:cxnSpLocks/>
          </p:cNvCxnSpPr>
          <p:nvPr/>
        </p:nvCxnSpPr>
        <p:spPr>
          <a:xfrm>
            <a:off x="8485254" y="4478039"/>
            <a:ext cx="0" cy="15492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EF6198E-2098-15F7-63E3-F189D133CEAB}"/>
              </a:ext>
            </a:extLst>
          </p:cNvPr>
          <p:cNvCxnSpPr/>
          <p:nvPr/>
        </p:nvCxnSpPr>
        <p:spPr>
          <a:xfrm>
            <a:off x="10327758" y="4436933"/>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B1E227D-52FA-41E3-E84D-7664870DF2F6}"/>
              </a:ext>
            </a:extLst>
          </p:cNvPr>
          <p:cNvCxnSpPr/>
          <p:nvPr/>
        </p:nvCxnSpPr>
        <p:spPr>
          <a:xfrm>
            <a:off x="6684808" y="5545866"/>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890C69C-64A4-CE44-BBE0-EB431923C7EE}"/>
              </a:ext>
            </a:extLst>
          </p:cNvPr>
          <p:cNvCxnSpPr/>
          <p:nvPr/>
        </p:nvCxnSpPr>
        <p:spPr>
          <a:xfrm>
            <a:off x="9807235" y="5545866"/>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D3B4667-96DE-A80D-E1A7-754677570516}"/>
              </a:ext>
            </a:extLst>
          </p:cNvPr>
          <p:cNvCxnSpPr/>
          <p:nvPr/>
        </p:nvCxnSpPr>
        <p:spPr>
          <a:xfrm>
            <a:off x="4553144" y="4436933"/>
            <a:ext cx="0" cy="19602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44CD5B-A6D1-6C41-073D-E549E856FD11}"/>
              </a:ext>
            </a:extLst>
          </p:cNvPr>
          <p:cNvCxnSpPr>
            <a:cxnSpLocks/>
          </p:cNvCxnSpPr>
          <p:nvPr/>
        </p:nvCxnSpPr>
        <p:spPr>
          <a:xfrm>
            <a:off x="3293052" y="5541227"/>
            <a:ext cx="651418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B43565-E26E-945C-4A5F-E6BBBD992F9D}"/>
              </a:ext>
            </a:extLst>
          </p:cNvPr>
          <p:cNvCxnSpPr>
            <a:cxnSpLocks/>
            <a:endCxn id="26" idx="0"/>
          </p:cNvCxnSpPr>
          <p:nvPr/>
        </p:nvCxnSpPr>
        <p:spPr>
          <a:xfrm>
            <a:off x="3323473" y="5541226"/>
            <a:ext cx="0" cy="179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38E5D6A-4717-65E4-C911-4F802F1AD144}"/>
              </a:ext>
            </a:extLst>
          </p:cNvPr>
          <p:cNvCxnSpPr/>
          <p:nvPr/>
        </p:nvCxnSpPr>
        <p:spPr>
          <a:xfrm flipV="1">
            <a:off x="7425240" y="5291215"/>
            <a:ext cx="0" cy="2500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48AB46FC-B1CF-AEDB-57A0-5749A9E37365}"/>
              </a:ext>
            </a:extLst>
          </p:cNvPr>
          <p:cNvCxnSpPr/>
          <p:nvPr/>
        </p:nvCxnSpPr>
        <p:spPr>
          <a:xfrm flipV="1">
            <a:off x="7425240" y="4632960"/>
            <a:ext cx="0" cy="1844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3F9C372-8FB8-1354-E1CC-A0A0776F37E3}"/>
              </a:ext>
            </a:extLst>
          </p:cNvPr>
          <p:cNvCxnSpPr>
            <a:endCxn id="29" idx="1"/>
          </p:cNvCxnSpPr>
          <p:nvPr/>
        </p:nvCxnSpPr>
        <p:spPr>
          <a:xfrm>
            <a:off x="1708092" y="5054310"/>
            <a:ext cx="3236370"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FA8F7569-5932-4F28-E225-49429D3B25B8}"/>
              </a:ext>
            </a:extLst>
          </p:cNvPr>
          <p:cNvCxnSpPr>
            <a:cxnSpLocks/>
            <a:endCxn id="4" idx="2"/>
          </p:cNvCxnSpPr>
          <p:nvPr/>
        </p:nvCxnSpPr>
        <p:spPr>
          <a:xfrm flipV="1">
            <a:off x="1708091" y="3840479"/>
            <a:ext cx="2" cy="12138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2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21909-1E24-459A-8A90-0D212FF1596E}"/>
              </a:ext>
            </a:extLst>
          </p:cNvPr>
          <p:cNvSpPr>
            <a:spLocks noGrp="1"/>
          </p:cNvSpPr>
          <p:nvPr>
            <p:ph type="title"/>
          </p:nvPr>
        </p:nvSpPr>
        <p:spPr/>
        <p:txBody>
          <a:bodyPr/>
          <a:lstStyle/>
          <a:p>
            <a:r>
              <a:rPr lang="en-US" dirty="0"/>
              <a:t>Social Equity and Systemic Solutions</a:t>
            </a:r>
          </a:p>
        </p:txBody>
      </p:sp>
      <p:pic>
        <p:nvPicPr>
          <p:cNvPr id="4" name="Content Placeholder 3" descr="Equality vs Equity - cartoon image of kids of different heights watching baseball game through fence">
            <a:extLst>
              <a:ext uri="{FF2B5EF4-FFF2-40B4-BE49-F238E27FC236}">
                <a16:creationId xmlns:a16="http://schemas.microsoft.com/office/drawing/2014/main" id="{30D3E3F0-A721-4487-A1D5-3506CC878504}"/>
              </a:ext>
            </a:extLst>
          </p:cNvPr>
          <p:cNvPicPr>
            <a:picLocks noGrp="1" noChangeAspect="1"/>
          </p:cNvPicPr>
          <p:nvPr>
            <p:ph idx="1"/>
          </p:nvPr>
        </p:nvPicPr>
        <p:blipFill>
          <a:blip r:embed="rId2"/>
          <a:stretch>
            <a:fillRect/>
          </a:stretch>
        </p:blipFill>
        <p:spPr>
          <a:xfrm>
            <a:off x="2105025" y="1383155"/>
            <a:ext cx="7429499" cy="5199545"/>
          </a:xfrm>
          <a:prstGeom prst="rect">
            <a:avLst/>
          </a:prstGeom>
        </p:spPr>
      </p:pic>
    </p:spTree>
    <p:extLst>
      <p:ext uri="{BB962C8B-B14F-4D97-AF65-F5344CB8AC3E}">
        <p14:creationId xmlns:p14="http://schemas.microsoft.com/office/powerpoint/2010/main" val="203013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8D6AAE9-EDB5-4206-8B7D-2902A84AF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226" y="56056"/>
            <a:ext cx="5324474" cy="6745887"/>
          </a:xfrm>
          <a:prstGeom prst="rect">
            <a:avLst/>
          </a:prstGeom>
        </p:spPr>
      </p:pic>
      <p:sp>
        <p:nvSpPr>
          <p:cNvPr id="4" name="TextBox 3">
            <a:extLst>
              <a:ext uri="{FF2B5EF4-FFF2-40B4-BE49-F238E27FC236}">
                <a16:creationId xmlns:a16="http://schemas.microsoft.com/office/drawing/2014/main" id="{A200FC0B-6211-4C04-8DE0-65CC069952D5}"/>
              </a:ext>
            </a:extLst>
          </p:cNvPr>
          <p:cNvSpPr txBox="1"/>
          <p:nvPr/>
        </p:nvSpPr>
        <p:spPr>
          <a:xfrm>
            <a:off x="1000126" y="361950"/>
            <a:ext cx="3467100" cy="75713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Written Report Format – Key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the headings and numbering shown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Use the SAMPLE to see how to write each section in response to the [“hints”]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academic, professional writing, not a personal essay –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don’t use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(e.g., I think, I believe, I feel, etc.)</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Write and re-write, check for spelling, punctuation, grammar, clarity – proofread!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Cite your sources! Use superscript numbering whenever your writing relies on a source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Don’t plagiarize! Rewrite, don’t copy, the wording from your source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82B3B25-9F54-4A14-8766-4287146562E1}"/>
              </a:ext>
            </a:extLst>
          </p:cNvPr>
          <p:cNvPicPr/>
          <p:nvPr/>
        </p:nvPicPr>
        <p:blipFill rotWithShape="1">
          <a:blip r:embed="rId3"/>
          <a:srcRect l="33877" t="21840" r="35337" b="11859"/>
          <a:stretch/>
        </p:blipFill>
        <p:spPr bwMode="auto">
          <a:xfrm>
            <a:off x="4464367" y="1452562"/>
            <a:ext cx="3263265" cy="3952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4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28ECD5-BC9E-46DE-B456-BBA55515E61B}"/>
              </a:ext>
            </a:extLst>
          </p:cNvPr>
          <p:cNvSpPr>
            <a:spLocks noGrp="1"/>
          </p:cNvSpPr>
          <p:nvPr>
            <p:ph type="title"/>
          </p:nvPr>
        </p:nvSpPr>
        <p:spPr/>
        <p:txBody>
          <a:bodyPr>
            <a:normAutofit/>
          </a:bodyPr>
          <a:lstStyle/>
          <a:p>
            <a:r>
              <a:rPr lang="en-US" sz="3200" b="1" dirty="0">
                <a:solidFill>
                  <a:srgbClr val="007B80"/>
                </a:solidFill>
                <a:latin typeface="+mn-lt"/>
              </a:rPr>
              <a:t>Research Report – Follow the Format</a:t>
            </a:r>
          </a:p>
        </p:txBody>
      </p:sp>
      <p:sp>
        <p:nvSpPr>
          <p:cNvPr id="5" name="Content Placeholder 4">
            <a:extLst>
              <a:ext uri="{FF2B5EF4-FFF2-40B4-BE49-F238E27FC236}">
                <a16:creationId xmlns:a16="http://schemas.microsoft.com/office/drawing/2014/main" id="{31D8FCC2-047A-479E-8564-AD81BE124A96}"/>
              </a:ext>
            </a:extLst>
          </p:cNvPr>
          <p:cNvSpPr>
            <a:spLocks noGrp="1"/>
          </p:cNvSpPr>
          <p:nvPr>
            <p:ph idx="1"/>
          </p:nvPr>
        </p:nvSpPr>
        <p:spPr/>
        <p:txBody>
          <a:bodyPr>
            <a:normAutofit lnSpcReduction="10000"/>
          </a:bodyPr>
          <a:lstStyle/>
          <a:p>
            <a:pPr marL="0" marR="0" indent="0">
              <a:spcBef>
                <a:spcPts val="0"/>
              </a:spcBef>
              <a:spcAft>
                <a:spcPts val="0"/>
              </a:spcAft>
              <a:buNone/>
            </a:pPr>
            <a:r>
              <a:rPr lang="en-US" b="1" i="1" cap="all" dirty="0">
                <a:solidFill>
                  <a:srgbClr val="007B80"/>
                </a:solidFill>
                <a:effectLst/>
                <a:ea typeface="Times New Roman" panose="02020603050405020304" pitchFamily="18" charset="0"/>
                <a:cs typeface="Times New Roman" panose="02020603050405020304" pitchFamily="18" charset="0"/>
              </a:rPr>
              <a:t>THE MAIN HEADING</a:t>
            </a:r>
          </a:p>
          <a:p>
            <a:pPr marL="0" indent="0">
              <a:spcBef>
                <a:spcPts val="0"/>
              </a:spcBef>
              <a:buNone/>
            </a:pPr>
            <a:r>
              <a:rPr lang="en-US" sz="1800" i="1" dirty="0"/>
              <a:t>REQUIREMENT:</a:t>
            </a:r>
          </a:p>
          <a:p>
            <a:pPr marL="0" marR="0" indent="0">
              <a:spcBef>
                <a:spcPts val="0"/>
              </a:spcBef>
              <a:spcAft>
                <a:spcPts val="0"/>
              </a:spcAft>
              <a:buNone/>
            </a:pPr>
            <a:endParaRPr lang="en-US" sz="1800" cap="all"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1800" cap="all" dirty="0">
                <a:effectLst/>
                <a:latin typeface="Times New Roman" panose="02020603050405020304" pitchFamily="18" charset="0"/>
                <a:ea typeface="Times New Roman" panose="02020603050405020304" pitchFamily="18" charset="0"/>
                <a:cs typeface="Times New Roman" panose="02020603050405020304" pitchFamily="18" charset="0"/>
              </a:rPr>
              <a:t>Memorandum</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[Date]</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_______________________ [ Your “Supervisor”]</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	[Your Name]</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	REPORT ON [Your topic]</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cap="all" dirty="0">
                <a:effectLst/>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______________________________________________________________________________</a:t>
            </a:r>
          </a:p>
          <a:p>
            <a:pPr marL="0" indent="0">
              <a:spcBef>
                <a:spcPts val="0"/>
              </a:spcBef>
              <a:buNone/>
            </a:pPr>
            <a:r>
              <a:rPr lang="en-US" sz="1800" i="1" dirty="0"/>
              <a:t>EXAMPLE:</a:t>
            </a:r>
          </a:p>
          <a:p>
            <a:pPr marL="0" marR="0" indent="0">
              <a:spcBef>
                <a:spcPts val="0"/>
              </a:spcBef>
              <a:spcAft>
                <a:spcPts val="0"/>
              </a:spcAft>
              <a:buNone/>
            </a:pPr>
            <a:endParaRPr lang="en-US" sz="1800" cap="all"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1800" cap="all" dirty="0">
                <a:effectLst/>
                <a:latin typeface="Times New Roman" panose="02020603050405020304" pitchFamily="18" charset="0"/>
                <a:ea typeface="Times New Roman" panose="02020603050405020304" pitchFamily="18" charset="0"/>
                <a:cs typeface="Times New Roman" panose="02020603050405020304" pitchFamily="18" charset="0"/>
              </a:rPr>
              <a:t>Memorandum</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March 5, 2021</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Senator Patty Murray, D-WA</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FR: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Jaye Spinoza, student intern</a:t>
            </a:r>
            <a:endParaRPr lang="en-US" sz="18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	REPORT ON inequitable and unjust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reatment of transgender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eople</a:t>
            </a:r>
          </a:p>
          <a:p>
            <a:endParaRPr lang="en-US" dirty="0"/>
          </a:p>
        </p:txBody>
      </p:sp>
    </p:spTree>
    <p:extLst>
      <p:ext uri="{BB962C8B-B14F-4D97-AF65-F5344CB8AC3E}">
        <p14:creationId xmlns:p14="http://schemas.microsoft.com/office/powerpoint/2010/main" val="247046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1BFB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1BFB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1BFBF"/>
                                      </p:to>
                                    </p:animClr>
                                  </p:sub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1BFBF"/>
                                      </p:to>
                                    </p:animClr>
                                  </p:sub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C1BFBF"/>
                                      </p:to>
                                    </p:animClr>
                                  </p:sub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rgbClr val="C1BFBF"/>
                                      </p:to>
                                    </p:animClr>
                                  </p:sub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rgbClr val="C1BFBF"/>
                                      </p:to>
                                    </p:animClr>
                                  </p:sub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rgbClr val="C1BFBF"/>
                                      </p:to>
                                    </p:animClr>
                                  </p:sub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rgbClr val="C1BFBF"/>
                                      </p:to>
                                    </p:animClr>
                                  </p:sub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rgbClr val="C1BFBF"/>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4762-C5E5-403E-9A8A-886ECB19F339}"/>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7B80"/>
                </a:solidFill>
                <a:effectLst/>
                <a:uLnTx/>
                <a:uFillTx/>
                <a:latin typeface="Calibri" panose="020F0502020204030204"/>
                <a:ea typeface="+mj-ea"/>
                <a:cs typeface="+mj-cs"/>
              </a:rPr>
              <a:t>Research Report – Follow the Format</a:t>
            </a:r>
            <a:endParaRPr lang="en-US" dirty="0">
              <a:solidFill>
                <a:srgbClr val="007B80"/>
              </a:solidFill>
            </a:endParaRPr>
          </a:p>
        </p:txBody>
      </p:sp>
      <p:sp>
        <p:nvSpPr>
          <p:cNvPr id="3" name="Content Placeholder 2">
            <a:extLst>
              <a:ext uri="{FF2B5EF4-FFF2-40B4-BE49-F238E27FC236}">
                <a16:creationId xmlns:a16="http://schemas.microsoft.com/office/drawing/2014/main" id="{4C2F1AD9-A212-4D7D-A04D-7CA5292A2279}"/>
              </a:ext>
            </a:extLst>
          </p:cNvPr>
          <p:cNvSpPr>
            <a:spLocks noGrp="1"/>
          </p:cNvSpPr>
          <p:nvPr>
            <p:ph idx="1"/>
          </p:nvPr>
        </p:nvSpPr>
        <p:spPr/>
        <p:txBody>
          <a:bodyPr>
            <a:normAutofit lnSpcReduction="10000"/>
          </a:bodyPr>
          <a:lstStyle/>
          <a:p>
            <a:pPr marL="0" indent="0">
              <a:buNone/>
            </a:pPr>
            <a:r>
              <a:rPr lang="en-US" b="1" i="1" dirty="0">
                <a:solidFill>
                  <a:srgbClr val="007B80"/>
                </a:solidFill>
              </a:rPr>
              <a:t>INTRODUCTION</a:t>
            </a:r>
          </a:p>
          <a:p>
            <a:pPr marL="0" indent="0">
              <a:buNone/>
            </a:pPr>
            <a:r>
              <a:rPr lang="en-US" sz="2000" i="1" dirty="0"/>
              <a:t>REQUIREMENT:</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Introduction: The Problem or Issue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[Describe the problem affecting the marginalized group that you have researched, for which you will (later in this report) identify and explain your proposed solution and provide evidence to support your proposed solution.]</a:t>
            </a:r>
          </a:p>
          <a:p>
            <a:pPr marR="0" indent="0">
              <a:spcBef>
                <a:spcPts val="0"/>
              </a:spcBef>
              <a:spcAft>
                <a:spcPts val="0"/>
              </a:spcAft>
              <a:buNone/>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a:t>
            </a:r>
            <a:b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effectLst/>
                <a:ea typeface="Times New Roman" panose="02020603050405020304" pitchFamily="18" charset="0"/>
                <a:cs typeface="Times New Roman" panose="02020603050405020304" pitchFamily="18" charset="0"/>
              </a:rPr>
              <a:t>EXAMPLE:</a:t>
            </a:r>
            <a:endParaRPr lang="en-US" sz="2000" i="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514350" marR="0" indent="-514350">
              <a:spcBef>
                <a:spcPts val="0"/>
              </a:spcBef>
              <a:spcAft>
                <a:spcPts val="0"/>
              </a:spcAft>
              <a:buAutoNum type="romanU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Introduction</a:t>
            </a:r>
            <a:r>
              <a:rPr lang="en-US" sz="2000" b="1" i="1" dirty="0">
                <a:solidFill>
                  <a:srgbClr val="007B8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000" b="1" i="1" dirty="0">
                <a:solidFill>
                  <a:srgbClr val="007B8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b="1" i="1" dirty="0">
                <a:solidFill>
                  <a:srgbClr val="007B8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i="1" dirty="0">
              <a:solidFill>
                <a:srgbClr val="007B8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i="1" dirty="0">
                <a:solidFill>
                  <a:srgbClr val="007B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Throughout history, people who were transgender have been subjected to inequitable and unjust treatment. In the United States, that has included denial of their legal and political rights. Despite struggles by the LGBTQ community and allied groups and advancements that have resulted, this trend still continues. This report examines that history, the struggles of this marginalized group, and proposes solutions that can better promote equity and justice for transgender people in America. The issue of access to quality health care for transgender people will be the primary focus.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1BFBF"/>
                                      </p:to>
                                    </p:animClr>
                                  </p:sub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1BFBF"/>
                                      </p:to>
                                    </p:animClr>
                                  </p:sub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1BFB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AA521-42E5-4604-8FCF-D9C47C8A11F3}"/>
              </a:ext>
            </a:extLst>
          </p:cNvPr>
          <p:cNvSpPr>
            <a:spLocks noGrp="1"/>
          </p:cNvSpPr>
          <p:nvPr>
            <p:ph type="title"/>
          </p:nvPr>
        </p:nvSpPr>
        <p:spPr/>
        <p:txBody>
          <a:bodyPr/>
          <a:lstStyle/>
          <a:p>
            <a:r>
              <a:rPr lang="en-US" b="1" dirty="0">
                <a:solidFill>
                  <a:srgbClr val="009999"/>
                </a:solidFill>
              </a:rPr>
              <a:t>Research &amp; Writing Project</a:t>
            </a:r>
            <a:br>
              <a:rPr lang="en-US" b="1" dirty="0">
                <a:solidFill>
                  <a:srgbClr val="009999"/>
                </a:solidFill>
              </a:rPr>
            </a:br>
            <a:r>
              <a:rPr lang="en-US" sz="2800" b="1" dirty="0">
                <a:solidFill>
                  <a:srgbClr val="009999"/>
                </a:solidFill>
              </a:rPr>
              <a:t>SCHEDULE</a:t>
            </a:r>
            <a:endParaRPr lang="en-US" b="1" dirty="0">
              <a:solidFill>
                <a:srgbClr val="009999"/>
              </a:solidFill>
            </a:endParaRPr>
          </a:p>
        </p:txBody>
      </p:sp>
      <p:sp>
        <p:nvSpPr>
          <p:cNvPr id="5" name="Content Placeholder 4">
            <a:extLst>
              <a:ext uri="{FF2B5EF4-FFF2-40B4-BE49-F238E27FC236}">
                <a16:creationId xmlns:a16="http://schemas.microsoft.com/office/drawing/2014/main" id="{AD87DDEE-7151-4750-A752-58147E3EB873}"/>
              </a:ext>
            </a:extLst>
          </p:cNvPr>
          <p:cNvSpPr>
            <a:spLocks noGrp="1"/>
          </p:cNvSpPr>
          <p:nvPr>
            <p:ph idx="1"/>
          </p:nvPr>
        </p:nvSpPr>
        <p:spPr>
          <a:xfrm>
            <a:off x="838200" y="1571625"/>
            <a:ext cx="10515600" cy="4605338"/>
          </a:xfrm>
        </p:spPr>
        <p:txBody>
          <a:bodyPr>
            <a:normAutofit/>
          </a:bodyPr>
          <a:lstStyle/>
          <a:p>
            <a:pPr marL="0" indent="0">
              <a:buNone/>
            </a:pPr>
            <a:br>
              <a:rPr lang="en-US" dirty="0">
                <a:effectLst/>
                <a:latin typeface="Helvetica" panose="020B0604020202020204" pitchFamily="34" charset="0"/>
                <a:ea typeface="Times New Roman" panose="02020603050405020304" pitchFamily="18" charset="0"/>
              </a:rPr>
            </a:br>
            <a:endParaRPr lang="en-US" dirty="0"/>
          </a:p>
        </p:txBody>
      </p:sp>
      <p:graphicFrame>
        <p:nvGraphicFramePr>
          <p:cNvPr id="3" name="Table 2">
            <a:extLst>
              <a:ext uri="{FF2B5EF4-FFF2-40B4-BE49-F238E27FC236}">
                <a16:creationId xmlns:a16="http://schemas.microsoft.com/office/drawing/2014/main" id="{70E0E84A-5C68-C34D-B49A-048C4156B67E}"/>
              </a:ext>
            </a:extLst>
          </p:cNvPr>
          <p:cNvGraphicFramePr>
            <a:graphicFrameLocks noGrp="1"/>
          </p:cNvGraphicFramePr>
          <p:nvPr>
            <p:extLst>
              <p:ext uri="{D42A27DB-BD31-4B8C-83A1-F6EECF244321}">
                <p14:modId xmlns:p14="http://schemas.microsoft.com/office/powerpoint/2010/main" val="1384854464"/>
              </p:ext>
            </p:extLst>
          </p:nvPr>
        </p:nvGraphicFramePr>
        <p:xfrm>
          <a:off x="2560320" y="1571625"/>
          <a:ext cx="7122159" cy="5062856"/>
        </p:xfrm>
        <a:graphic>
          <a:graphicData uri="http://schemas.openxmlformats.org/drawingml/2006/table">
            <a:tbl>
              <a:tblPr firstRow="1" firstCol="1" bandRow="1"/>
              <a:tblGrid>
                <a:gridCol w="4040522">
                  <a:extLst>
                    <a:ext uri="{9D8B030D-6E8A-4147-A177-3AD203B41FA5}">
                      <a16:colId xmlns:a16="http://schemas.microsoft.com/office/drawing/2014/main" val="1825593823"/>
                    </a:ext>
                  </a:extLst>
                </a:gridCol>
                <a:gridCol w="2324256">
                  <a:extLst>
                    <a:ext uri="{9D8B030D-6E8A-4147-A177-3AD203B41FA5}">
                      <a16:colId xmlns:a16="http://schemas.microsoft.com/office/drawing/2014/main" val="1452489788"/>
                    </a:ext>
                  </a:extLst>
                </a:gridCol>
                <a:gridCol w="757381">
                  <a:extLst>
                    <a:ext uri="{9D8B030D-6E8A-4147-A177-3AD203B41FA5}">
                      <a16:colId xmlns:a16="http://schemas.microsoft.com/office/drawing/2014/main" val="1312370825"/>
                    </a:ext>
                  </a:extLst>
                </a:gridCol>
              </a:tblGrid>
              <a:tr h="293283">
                <a:tc gridSpan="3">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PROJECT TIMELINE (300)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11490435"/>
                  </a:ext>
                </a:extLst>
              </a:tr>
              <a:tr h="293283">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Assignment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Due Date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Points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9080110"/>
                  </a:ext>
                </a:extLst>
              </a:tr>
              <a:tr h="977985">
                <a:tc>
                  <a:txBody>
                    <a:bodyPr/>
                    <a:lstStyle/>
                    <a:p>
                      <a:pPr marL="0" marR="0" algn="l">
                        <a:lnSpc>
                          <a:spcPct val="106000"/>
                        </a:lnSpc>
                        <a:spcBef>
                          <a:spcPts val="0"/>
                        </a:spcBef>
                        <a:spcAft>
                          <a:spcPts val="800"/>
                        </a:spcAft>
                      </a:pP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Proposed Research Issues – top 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4 (Thursday)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43427025"/>
                  </a:ext>
                </a:extLst>
              </a:tr>
              <a:tr h="703682">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Annotated Bibliography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15 (Monday)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16286"/>
                  </a:ext>
                </a:extLst>
              </a:tr>
              <a:tr h="703682">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 First Draft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26 (Friday)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512982"/>
                  </a:ext>
                </a:extLst>
              </a:tr>
              <a:tr h="977985">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PowerPoint Upload/Replies to 3 other students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5/7 (Monday/Wednesday)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357162"/>
                  </a:ext>
                </a:extLst>
              </a:tr>
              <a:tr h="819673">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Oral Presentations (with PowerPoint)</a:t>
                      </a: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u="sng"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sign up </a:t>
                      </a: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for a time slot by Jun 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8 and 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361462"/>
                  </a:ext>
                </a:extLst>
              </a:tr>
              <a:tr h="293283">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-Final Draft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809994"/>
                  </a:ext>
                </a:extLst>
              </a:tr>
            </a:tbl>
          </a:graphicData>
        </a:graphic>
      </p:graphicFrame>
    </p:spTree>
    <p:extLst>
      <p:ext uri="{BB962C8B-B14F-4D97-AF65-F5344CB8AC3E}">
        <p14:creationId xmlns:p14="http://schemas.microsoft.com/office/powerpoint/2010/main" val="230961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5341-03FF-441F-82E7-4BF71565B231}"/>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7B80"/>
                </a:solidFill>
                <a:effectLst/>
                <a:uLnTx/>
                <a:uFillTx/>
                <a:latin typeface="Calibri" panose="020F0502020204030204"/>
                <a:ea typeface="+mj-ea"/>
                <a:cs typeface="+mj-cs"/>
              </a:rPr>
              <a:t>Research Report – Follow the Format</a:t>
            </a:r>
            <a:endParaRPr lang="en-US" dirty="0"/>
          </a:p>
        </p:txBody>
      </p:sp>
      <p:sp>
        <p:nvSpPr>
          <p:cNvPr id="3" name="Content Placeholder 2">
            <a:extLst>
              <a:ext uri="{FF2B5EF4-FFF2-40B4-BE49-F238E27FC236}">
                <a16:creationId xmlns:a16="http://schemas.microsoft.com/office/drawing/2014/main" id="{DD82958C-ABA8-41E0-880F-549117F6ADA2}"/>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srgbClr val="007B80"/>
                </a:solidFill>
                <a:effectLst/>
                <a:uLnTx/>
                <a:uFillTx/>
                <a:latin typeface="Calibri" panose="020F0502020204030204"/>
                <a:ea typeface="+mn-ea"/>
                <a:cs typeface="+mn-cs"/>
              </a:rPr>
              <a:t>SUMMARY OF RECOMMENDED SOLUTION</a:t>
            </a:r>
            <a:br>
              <a:rPr kumimoji="0" lang="en-US" sz="2800" b="1" i="1" u="none" strike="noStrike" kern="1200" cap="none" spc="0" normalizeH="0" baseline="0" noProof="0" dirty="0">
                <a:ln>
                  <a:noFill/>
                </a:ln>
                <a:solidFill>
                  <a:srgbClr val="007B80"/>
                </a:solidFill>
                <a:effectLst/>
                <a:uLnTx/>
                <a:uFillTx/>
                <a:latin typeface="Calibri" panose="020F0502020204030204"/>
                <a:ea typeface="+mn-ea"/>
                <a:cs typeface="+mn-cs"/>
              </a:rPr>
            </a:br>
            <a:br>
              <a:rPr kumimoji="0" lang="en-US" sz="2800" b="1" i="1" u="none" strike="noStrike" kern="1200" cap="none" spc="0" normalizeH="0" baseline="0" noProof="0" dirty="0">
                <a:ln>
                  <a:noFill/>
                </a:ln>
                <a:solidFill>
                  <a:srgbClr val="007B80"/>
                </a:solidFill>
                <a:effectLst/>
                <a:uLnTx/>
                <a:uFillTx/>
                <a:latin typeface="Calibri" panose="020F0502020204030204"/>
                <a:ea typeface="+mn-ea"/>
                <a:cs typeface="+mn-cs"/>
              </a:rPr>
            </a:br>
            <a:r>
              <a:rPr kumimoji="0" lang="en-US" sz="2000" i="1" u="none" strike="noStrike" kern="1200" cap="none" spc="0" normalizeH="0" baseline="0" noProof="0" dirty="0">
                <a:ln>
                  <a:noFill/>
                </a:ln>
                <a:effectLst/>
                <a:uLnTx/>
                <a:uFillTx/>
                <a:latin typeface="Calibri" panose="020F0502020204030204"/>
                <a:ea typeface="+mn-ea"/>
                <a:cs typeface="+mn-cs"/>
              </a:rPr>
              <a:t>REQUIREMENT</a:t>
            </a:r>
            <a:r>
              <a:rPr kumimoji="0" lang="en-US" sz="1600" i="1" u="none" strike="noStrike" kern="1200" cap="none" spc="0" normalizeH="0" baseline="0" noProof="0" dirty="0">
                <a:ln>
                  <a:noFill/>
                </a:ln>
                <a:effectLst/>
                <a:uLnTx/>
                <a:uFillTx/>
                <a:latin typeface="Calibri" panose="020F0502020204030204"/>
                <a:ea typeface="+mn-ea"/>
                <a:cs typeface="+mn-cs"/>
              </a:rPr>
              <a:t>:</a:t>
            </a: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Summary of Your Recommended Solution</a:t>
            </a: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[Summarize succinctly what you propose and why. (More detail will be supplied later in your Conclusion/Recommendation.)] (5%)</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_________________________________________________________________________________</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i="1" dirty="0"/>
              <a:t>EXAMPLE:</a:t>
            </a:r>
          </a:p>
          <a:p>
            <a:pPr marL="514350" marR="0" indent="-514350">
              <a:spcBef>
                <a:spcPts val="0"/>
              </a:spcBef>
              <a:spcAft>
                <a:spcPts val="0"/>
              </a:spcAft>
              <a:buAutoNum type="romanUcPeriod" startAt="2"/>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Summary of Recommended Solution</a:t>
            </a:r>
          </a:p>
          <a:p>
            <a:pPr marL="0" marR="0" indent="0">
              <a:spcBef>
                <a:spcPts val="0"/>
              </a:spcBef>
              <a:spcAft>
                <a:spcPts val="0"/>
              </a:spcAft>
              <a:buNone/>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Transgender people are being true to themselves and deserve to be treated with dignity and respect. Everybody has the right to be treated equally, and the government should prohibit discrimination on the basis of gender identity just as it does discrimination on the basis of race and sex. The best way to accomplish that is for the U.S. Senate to pass HR 5, a bill “[t]o prohibit discrimination on the basis of sex, gender identity, and sexual orientation, and for other purposes”, which passed the House of Representatives on February 25, 2021. The bill has the support of many LGBTQ interest groups and allies.</a:t>
            </a:r>
            <a:endParaRPr lang="en-US"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R="0" indent="0">
              <a:spcBef>
                <a:spcPts val="0"/>
              </a:spcBef>
              <a:spcAft>
                <a:spcPts val="0"/>
              </a:spcAft>
              <a:buNone/>
            </a:pPr>
            <a:endParaRPr lang="en-US" sz="2400"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1" u="none" strike="noStrike" kern="1200" cap="none" spc="0" normalizeH="0" baseline="0" noProof="0" dirty="0">
              <a:ln>
                <a:noFill/>
              </a:ln>
              <a:solidFill>
                <a:srgbClr val="007B80"/>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32853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1BFBF"/>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1BFBF"/>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5E33-2E88-4D0F-B4B1-5E44072AF81B}"/>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7B80"/>
                </a:solidFill>
                <a:effectLst/>
                <a:uLnTx/>
                <a:uFillTx/>
                <a:latin typeface="Calibri" panose="020F0502020204030204"/>
                <a:ea typeface="+mj-ea"/>
                <a:cs typeface="+mj-cs"/>
              </a:rPr>
              <a:t>Research Report – Follow the Format</a:t>
            </a:r>
            <a:endParaRPr lang="en-US" dirty="0"/>
          </a:p>
        </p:txBody>
      </p:sp>
      <p:sp>
        <p:nvSpPr>
          <p:cNvPr id="3" name="Content Placeholder 2">
            <a:extLst>
              <a:ext uri="{FF2B5EF4-FFF2-40B4-BE49-F238E27FC236}">
                <a16:creationId xmlns:a16="http://schemas.microsoft.com/office/drawing/2014/main" id="{BD19DB8A-4951-43B8-A818-737C3F8B0357}"/>
              </a:ext>
            </a:extLst>
          </p:cNvPr>
          <p:cNvSpPr>
            <a:spLocks noGrp="1"/>
          </p:cNvSpPr>
          <p:nvPr>
            <p:ph idx="1"/>
          </p:nvPr>
        </p:nvSpPr>
        <p:spPr>
          <a:xfrm>
            <a:off x="838200" y="1304925"/>
            <a:ext cx="10515600" cy="5187950"/>
          </a:xfrm>
        </p:spPr>
        <p:txBody>
          <a:bodyPr>
            <a:normAutofit fontScale="2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9600" b="1" i="1" dirty="0">
                <a:solidFill>
                  <a:srgbClr val="007B80"/>
                </a:solidFill>
                <a:latin typeface="Calibri" panose="020F0502020204030204"/>
              </a:rPr>
              <a:t>BACKGROUND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i="1" u="none" strike="noStrike" kern="1200" cap="none" spc="0" normalizeH="0" baseline="0" noProof="0" dirty="0">
                <a:ln>
                  <a:noFill/>
                </a:ln>
                <a:effectLst/>
                <a:uLnTx/>
                <a:uFillTx/>
                <a:latin typeface="Calibri" panose="020F0502020204030204"/>
                <a:ea typeface="+mn-ea"/>
                <a:cs typeface="+mn-cs"/>
              </a:rPr>
              <a:t>REQUIREMENT: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1" u="none" strike="noStrike" kern="1200" cap="none" spc="0" normalizeH="0" baseline="0" noProof="0" dirty="0">
              <a:ln>
                <a:noFill/>
              </a:ln>
              <a:solidFill>
                <a:srgbClr val="007B80"/>
              </a:solidFill>
              <a:effectLst/>
              <a:uLnTx/>
              <a:uFillTx/>
              <a:latin typeface="Calibri" panose="020F0502020204030204"/>
              <a:ea typeface="+mn-ea"/>
              <a:cs typeface="+mn-cs"/>
            </a:endParaRPr>
          </a:p>
          <a:p>
            <a:pPr marL="0" indent="0">
              <a:spcBef>
                <a:spcPts val="0"/>
              </a:spcBef>
              <a:buNone/>
              <a:tabLst>
                <a:tab pos="457200" algn="l"/>
              </a:tabLst>
            </a:pP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III.  Background </a:t>
            </a:r>
            <a:endParaRPr lang="en-US"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8000" dirty="0">
                <a:effectLst/>
                <a:latin typeface="Times New Roman" panose="02020603050405020304" pitchFamily="18" charset="0"/>
                <a:ea typeface="Times New Roman" panose="02020603050405020304" pitchFamily="18" charset="0"/>
                <a:cs typeface="Times New Roman" panose="02020603050405020304" pitchFamily="18" charset="0"/>
              </a:rPr>
              <a:t>[Describe what your research says you about the nature and causes of the problem and how that problem affects the marginalized group, both now and in the past. What governmental laws or policies, including court decisions, have created or worsened this problem? What historical or cultural factors affect this problem and the member of the group who experience it? Provide concrete examples of those experiences and use stories of personal experience by group members whenever possible.] (30%)</a:t>
            </a:r>
          </a:p>
          <a:p>
            <a:pPr marR="0" indent="0">
              <a:spcBef>
                <a:spcPts val="0"/>
              </a:spcBef>
              <a:spcAft>
                <a:spcPts val="0"/>
              </a:spcAft>
              <a:buNone/>
            </a:pPr>
            <a:r>
              <a:rPr lang="en-US" sz="8000" dirty="0">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a:t>
            </a:r>
          </a:p>
          <a:p>
            <a:pPr marL="342900" marR="0" lvl="0" indent="-342900">
              <a:spcBef>
                <a:spcPts val="0"/>
              </a:spcBef>
              <a:spcAft>
                <a:spcPts val="0"/>
              </a:spcAft>
              <a:buFont typeface="+mj-lt"/>
              <a:buAutoNum type="romanUcPeriod" startAt="3"/>
              <a:tabLst>
                <a:tab pos="457200" algn="l"/>
              </a:tabLst>
            </a:pP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  Background </a:t>
            </a:r>
            <a:endParaRPr lang="en-US" sz="8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buNone/>
              <a:defRPr/>
            </a:pPr>
            <a:r>
              <a:rPr lang="en-US" sz="8000" i="1" dirty="0">
                <a:solidFill>
                  <a:prstClr val="black"/>
                </a:solidFill>
              </a:rPr>
              <a:t>EXAMPLE:</a:t>
            </a:r>
          </a:p>
          <a:p>
            <a:pPr marL="0" marR="0" indent="0">
              <a:lnSpc>
                <a:spcPct val="107000"/>
              </a:lnSpc>
              <a:spcBef>
                <a:spcPts val="0"/>
              </a:spcBef>
              <a:spcAft>
                <a:spcPts val="800"/>
              </a:spcAft>
              <a:buNone/>
            </a:pPr>
            <a:r>
              <a:rPr lang="en-US" sz="8000" b="0" i="0" dirty="0">
                <a:solidFill>
                  <a:srgbClr val="333333"/>
                </a:solidFill>
                <a:effectLst/>
                <a:latin typeface="Times New Roman" panose="02020603050405020304" pitchFamily="18" charset="0"/>
                <a:cs typeface="Times New Roman" panose="02020603050405020304" pitchFamily="18" charset="0"/>
              </a:rPr>
              <a:t>    </a:t>
            </a:r>
            <a:r>
              <a:rPr lang="en-US" sz="8000" dirty="0">
                <a:solidFill>
                  <a:srgbClr val="333333"/>
                </a:solidFill>
                <a:latin typeface="Times New Roman" panose="02020603050405020304" pitchFamily="18" charset="0"/>
                <a:cs typeface="Times New Roman" panose="02020603050405020304" pitchFamily="18" charset="0"/>
              </a:rPr>
              <a:t>T</a:t>
            </a:r>
            <a:r>
              <a:rPr lang="en-US" sz="8000" b="0" i="0" dirty="0">
                <a:solidFill>
                  <a:srgbClr val="333333"/>
                </a:solidFill>
                <a:effectLst/>
                <a:latin typeface="Times New Roman" panose="02020603050405020304" pitchFamily="18" charset="0"/>
                <a:cs typeface="Times New Roman" panose="02020603050405020304" pitchFamily="18" charset="0"/>
              </a:rPr>
              <a:t>ransgender individuals have long sought legal protections against discrimination. In the 1950s, Christine Jorgensen became the first trans person in the United States to become well-known. She was born George Jorgensen in New York in 1926, she served in World War II and had sex reassignment surgery in Denmark. </a:t>
            </a:r>
            <a:r>
              <a:rPr lang="en-US" sz="8000" dirty="0">
                <a:solidFill>
                  <a:srgbClr val="333333"/>
                </a:solidFill>
                <a:latin typeface="Times New Roman" panose="02020603050405020304" pitchFamily="18" charset="0"/>
                <a:cs typeface="Times New Roman" panose="02020603050405020304" pitchFamily="18" charset="0"/>
              </a:rPr>
              <a:t>S</a:t>
            </a:r>
            <a:r>
              <a:rPr lang="en-US" sz="8000" b="0" i="0" dirty="0">
                <a:solidFill>
                  <a:srgbClr val="333333"/>
                </a:solidFill>
                <a:effectLst/>
                <a:latin typeface="Times New Roman" panose="02020603050405020304" pitchFamily="18" charset="0"/>
                <a:cs typeface="Times New Roman" panose="02020603050405020304" pitchFamily="18" charset="0"/>
              </a:rPr>
              <a:t>he became a celebrity for her transition when she returned to the U.S. However, Jorgensen faced many legal obstacles. When she tried to marry a man, the government denied her a marriage license because her birth certificate still listed her as male. </a:t>
            </a:r>
            <a:r>
              <a:rPr lang="en-US" sz="8000" dirty="0">
                <a:solidFill>
                  <a:srgbClr val="333333"/>
                </a:solidFill>
                <a:latin typeface="Times New Roman" panose="02020603050405020304" pitchFamily="18" charset="0"/>
                <a:cs typeface="Times New Roman" panose="02020603050405020304" pitchFamily="18" charset="0"/>
              </a:rPr>
              <a:t>*</a:t>
            </a: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1" u="none" strike="noStrike" kern="1200" cap="none" spc="0" normalizeH="0" baseline="0" noProof="0" dirty="0">
              <a:ln>
                <a:noFill/>
              </a:ln>
              <a:solidFill>
                <a:srgbClr val="007B80"/>
              </a:solidFill>
              <a:effectLst/>
              <a:uLnTx/>
              <a:uFillTx/>
              <a:latin typeface="Calibri" panose="020F0502020204030204"/>
              <a:ea typeface="+mn-ea"/>
              <a:cs typeface="+mn-cs"/>
            </a:endParaRPr>
          </a:p>
          <a:p>
            <a:pPr marL="0" indent="0">
              <a:buNone/>
            </a:pPr>
            <a:endParaRPr lang="en-US" dirty="0"/>
          </a:p>
        </p:txBody>
      </p:sp>
    </p:spTree>
    <p:extLst>
      <p:ext uri="{BB962C8B-B14F-4D97-AF65-F5344CB8AC3E}">
        <p14:creationId xmlns:p14="http://schemas.microsoft.com/office/powerpoint/2010/main" val="34621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1BFBF"/>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1BFBF"/>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1BFBF"/>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E8DB5-8F8A-4C6D-AC91-0504738033A7}"/>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007B80"/>
                </a:solidFill>
                <a:effectLst/>
                <a:uLnTx/>
                <a:uFillTx/>
                <a:latin typeface="Calibri" panose="020F0502020204030204"/>
                <a:ea typeface="+mj-ea"/>
                <a:cs typeface="+mj-cs"/>
              </a:rPr>
              <a:t>Research Report – Follow the Format</a:t>
            </a:r>
            <a:endParaRPr lang="en-US" dirty="0"/>
          </a:p>
        </p:txBody>
      </p:sp>
      <p:sp>
        <p:nvSpPr>
          <p:cNvPr id="3" name="Content Placeholder 2">
            <a:extLst>
              <a:ext uri="{FF2B5EF4-FFF2-40B4-BE49-F238E27FC236}">
                <a16:creationId xmlns:a16="http://schemas.microsoft.com/office/drawing/2014/main" id="{29209035-81C7-4269-94EA-44C24B9E0803}"/>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7B80"/>
                </a:solidFill>
                <a:effectLst/>
                <a:uLnTx/>
                <a:uFillTx/>
                <a:latin typeface="Calibri" panose="020F0502020204030204"/>
                <a:ea typeface="+mn-ea"/>
                <a:cs typeface="+mn-cs"/>
              </a:rPr>
              <a:t>NOTES</a:t>
            </a:r>
          </a:p>
          <a:p>
            <a:pPr marL="0" lvl="0" indent="0">
              <a:buNone/>
              <a:defRPr/>
            </a:pPr>
            <a:r>
              <a:rPr lang="en-US" sz="2000" i="1" dirty="0">
                <a:solidFill>
                  <a:prstClr val="black"/>
                </a:solidFill>
              </a:rPr>
              <a:t>REQUIREMENT:</a:t>
            </a:r>
          </a:p>
          <a:p>
            <a:pPr marL="0" marR="0" indent="0">
              <a:spcBef>
                <a:spcPts val="0"/>
              </a:spcBef>
              <a:spcAft>
                <a:spcPts val="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indent="-514350">
              <a:spcBef>
                <a:spcPts val="0"/>
              </a:spcBef>
              <a:spcAft>
                <a:spcPts val="0"/>
              </a:spcAft>
              <a:buAutoNum type="romanUcPeriod" startAt="6"/>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Notes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(10%) [on a separate page, citation of the sources referenced in your report.]</a:t>
            </a:r>
          </a:p>
          <a:p>
            <a:pPr marL="514350" marR="0" indent="-514350">
              <a:spcBef>
                <a:spcPts val="0"/>
              </a:spcBef>
              <a:spcAft>
                <a:spcPts val="0"/>
              </a:spcAft>
              <a:buAutoNum type="romanUcPeriod" startAt="6"/>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____________________________________________________________________________</a:t>
            </a:r>
          </a:p>
          <a:p>
            <a:pPr marL="0" lvl="0" indent="0">
              <a:buNone/>
              <a:defRPr/>
            </a:pPr>
            <a:r>
              <a:rPr lang="en-US" sz="2000" i="1" dirty="0">
                <a:solidFill>
                  <a:prstClr val="black"/>
                </a:solidFill>
              </a:rPr>
              <a:t>EXAMPLE:</a:t>
            </a:r>
          </a:p>
          <a:p>
            <a:pPr marL="0" marR="0" indent="0" algn="ctr">
              <a:spcBef>
                <a:spcPts val="0"/>
              </a:spcBef>
              <a:spcAft>
                <a:spcPts val="0"/>
              </a:spcAft>
              <a:buNone/>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VI. Notes</a:t>
            </a:r>
            <a:endParaRPr lang="en-US" sz="2400" b="1" dirty="0">
              <a:effectLst/>
              <a:latin typeface="Courier New" panose="02070309020205020404" pitchFamily="49" charset="0"/>
              <a:ea typeface="Times New Roman" panose="02020603050405020304" pitchFamily="18" charset="0"/>
              <a:cs typeface="Times New Roman" panose="02020603050405020304" pitchFamily="18" charset="0"/>
            </a:endParaRPr>
          </a:p>
          <a:p>
            <a:pPr marL="0" indent="0">
              <a:buNone/>
            </a:pPr>
            <a:r>
              <a:rPr lang="en-US" sz="1800" dirty="0">
                <a:solidFill>
                  <a:srgbClr val="2D3B45"/>
                </a:solidFill>
                <a:latin typeface="Times New Roman" panose="02020603050405020304" pitchFamily="18" charset="0"/>
                <a:cs typeface="Times New Roman" panose="02020603050405020304" pitchFamily="18" charset="0"/>
              </a:rPr>
              <a:t>1. </a:t>
            </a:r>
            <a:r>
              <a:rPr lang="en-US" b="0" i="0" dirty="0">
                <a:solidFill>
                  <a:srgbClr val="2D3B45"/>
                </a:solidFill>
                <a:effectLst/>
                <a:latin typeface="Lato Extended"/>
              </a:rPr>
              <a:t> </a:t>
            </a:r>
            <a:r>
              <a:rPr lang="en-US" sz="2000" b="0" i="0" dirty="0">
                <a:solidFill>
                  <a:srgbClr val="2D3B45"/>
                </a:solidFill>
                <a:effectLst/>
                <a:latin typeface="Times New Roman" panose="02020603050405020304" pitchFamily="18" charset="0"/>
                <a:cs typeface="Times New Roman" panose="02020603050405020304" pitchFamily="18" charset="0"/>
              </a:rPr>
              <a:t>"Transgender Rights: Should the Government Take Steps to Protect Transgender Rights?" </a:t>
            </a:r>
            <a:r>
              <a:rPr lang="en-US" sz="2000" b="0" i="1" dirty="0">
                <a:solidFill>
                  <a:srgbClr val="2D3B45"/>
                </a:solidFill>
                <a:effectLst/>
                <a:latin typeface="Times New Roman" panose="02020603050405020304" pitchFamily="18" charset="0"/>
                <a:cs typeface="Times New Roman" panose="02020603050405020304" pitchFamily="18" charset="0"/>
              </a:rPr>
              <a:t>Issues &amp; Controversies,</a:t>
            </a:r>
            <a:r>
              <a:rPr lang="en-US" sz="2000" b="0" i="0" dirty="0">
                <a:solidFill>
                  <a:srgbClr val="2D3B45"/>
                </a:solidFill>
                <a:effectLst/>
                <a:latin typeface="Times New Roman" panose="02020603050405020304" pitchFamily="18" charset="0"/>
                <a:cs typeface="Times New Roman" panose="02020603050405020304" pitchFamily="18" charset="0"/>
              </a:rPr>
              <a:t> January 25, 2021. Accessed January 26, 2021. </a:t>
            </a:r>
            <a:r>
              <a:rPr lang="en-US" sz="2000" b="0" i="0" u="sng" dirty="0">
                <a:effectLst/>
                <a:latin typeface="Times New Roman" panose="02020603050405020304" pitchFamily="18" charset="0"/>
                <a:cs typeface="Times New Roman" panose="02020603050405020304" pitchFamily="18" charset="0"/>
                <a:hlinkClick r:id="rId2"/>
              </a:rPr>
              <a:t>https://icof-infobaselearning-com.vwlmcproxy01.lwtech.edu/recordurl.aspx?ID=14985 (Links to an external site</a:t>
            </a:r>
            <a:r>
              <a:rPr lang="en-US" sz="2000" b="0" i="0" dirty="0">
                <a:effectLst/>
                <a:latin typeface="Times New Roman" panose="02020603050405020304" pitchFamily="18" charset="0"/>
                <a:cs typeface="Times New Roman" panose="02020603050405020304" pitchFamily="18" charset="0"/>
                <a:hlinkClick r:id="rId2"/>
              </a:rPr>
              <a:t>.)</a:t>
            </a:r>
            <a:r>
              <a:rPr lang="en-US" sz="2000" b="0" i="0" dirty="0">
                <a:solidFill>
                  <a:srgbClr val="2D3B45"/>
                </a:solidFill>
                <a:effectLst/>
                <a:latin typeface="Times New Roman" panose="02020603050405020304" pitchFamily="18" charset="0"/>
                <a:cs typeface="Times New Roman" panose="02020603050405020304" pitchFamily="18" charset="0"/>
              </a:rPr>
              <a:t>.</a:t>
            </a:r>
            <a:br>
              <a:rPr lang="en-US" sz="2000" b="0" i="0" dirty="0">
                <a:solidFill>
                  <a:srgbClr val="2D3B45"/>
                </a:solidFill>
                <a:effectLst/>
                <a:latin typeface="Times New Roman" panose="02020603050405020304" pitchFamily="18" charset="0"/>
                <a:cs typeface="Times New Roman" panose="02020603050405020304" pitchFamily="18" charset="0"/>
              </a:rPr>
            </a:br>
            <a:br>
              <a:rPr lang="en-US" sz="2000" b="0" i="0" dirty="0">
                <a:solidFill>
                  <a:srgbClr val="2D3B45"/>
                </a:solidFill>
                <a:effectLst/>
                <a:latin typeface="Times New Roman" panose="02020603050405020304" pitchFamily="18" charset="0"/>
                <a:cs typeface="Times New Roman" panose="02020603050405020304" pitchFamily="18" charset="0"/>
              </a:rPr>
            </a:br>
            <a:r>
              <a:rPr lang="en-US" sz="2000" b="0" i="0" dirty="0">
                <a:solidFill>
                  <a:srgbClr val="2D3B45"/>
                </a:solidFill>
                <a:effectLst/>
                <a:latin typeface="Times New Roman" panose="02020603050405020304" pitchFamily="18" charset="0"/>
                <a:cs typeface="Times New Roman" panose="02020603050405020304" pitchFamily="18" charset="0"/>
              </a:rPr>
              <a:t>2. “Transgender Rights”</a:t>
            </a:r>
            <a:br>
              <a:rPr lang="en-US" sz="2000" b="0" i="0" dirty="0">
                <a:solidFill>
                  <a:srgbClr val="2D3B45"/>
                </a:solidFill>
                <a:effectLst/>
                <a:latin typeface="Times New Roman" panose="02020603050405020304" pitchFamily="18" charset="0"/>
                <a:cs typeface="Times New Roman" panose="02020603050405020304" pitchFamily="18" charset="0"/>
              </a:rPr>
            </a:br>
            <a:endParaRPr lang="en-US" sz="2000" b="0" i="0" dirty="0">
              <a:solidFill>
                <a:srgbClr val="2D3B45"/>
              </a:solidFill>
              <a:effectLst/>
              <a:latin typeface="Times New Roman" panose="02020603050405020304" pitchFamily="18" charset="0"/>
              <a:cs typeface="Times New Roman" panose="02020603050405020304" pitchFamily="18" charset="0"/>
            </a:endParaRPr>
          </a:p>
          <a:p>
            <a:pPr marL="0" indent="0">
              <a:buNone/>
            </a:pPr>
            <a:r>
              <a:rPr lang="en-US" sz="2000" b="0" i="0" dirty="0">
                <a:solidFill>
                  <a:srgbClr val="2D3B45"/>
                </a:solidFill>
                <a:effectLst/>
                <a:latin typeface="Times New Roman" panose="02020603050405020304" pitchFamily="18" charset="0"/>
                <a:cs typeface="Times New Roman" panose="02020603050405020304" pitchFamily="18" charset="0"/>
              </a:rPr>
              <a:t>3.   . . .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30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1BFB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AA521-42E5-4604-8FCF-D9C47C8A11F3}"/>
              </a:ext>
            </a:extLst>
          </p:cNvPr>
          <p:cNvSpPr>
            <a:spLocks noGrp="1"/>
          </p:cNvSpPr>
          <p:nvPr>
            <p:ph type="title"/>
          </p:nvPr>
        </p:nvSpPr>
        <p:spPr/>
        <p:txBody>
          <a:bodyPr/>
          <a:lstStyle/>
          <a:p>
            <a:r>
              <a:rPr lang="en-US" b="1" dirty="0">
                <a:solidFill>
                  <a:srgbClr val="009999"/>
                </a:solidFill>
              </a:rPr>
              <a:t>Research &amp; Writing Project</a:t>
            </a:r>
            <a:br>
              <a:rPr lang="en-US" b="1" dirty="0">
                <a:solidFill>
                  <a:srgbClr val="009999"/>
                </a:solidFill>
              </a:rPr>
            </a:br>
            <a:r>
              <a:rPr lang="en-US" sz="2800" b="1" dirty="0">
                <a:solidFill>
                  <a:srgbClr val="009999"/>
                </a:solidFill>
              </a:rPr>
              <a:t>SCHEDULE</a:t>
            </a:r>
            <a:endParaRPr lang="en-US" b="1" dirty="0">
              <a:solidFill>
                <a:srgbClr val="009999"/>
              </a:solidFill>
            </a:endParaRPr>
          </a:p>
        </p:txBody>
      </p:sp>
      <p:sp>
        <p:nvSpPr>
          <p:cNvPr id="5" name="Content Placeholder 4">
            <a:extLst>
              <a:ext uri="{FF2B5EF4-FFF2-40B4-BE49-F238E27FC236}">
                <a16:creationId xmlns:a16="http://schemas.microsoft.com/office/drawing/2014/main" id="{AD87DDEE-7151-4750-A752-58147E3EB873}"/>
              </a:ext>
            </a:extLst>
          </p:cNvPr>
          <p:cNvSpPr>
            <a:spLocks noGrp="1"/>
          </p:cNvSpPr>
          <p:nvPr>
            <p:ph idx="1"/>
          </p:nvPr>
        </p:nvSpPr>
        <p:spPr>
          <a:xfrm>
            <a:off x="838200" y="1571625"/>
            <a:ext cx="10515600" cy="4605338"/>
          </a:xfrm>
        </p:spPr>
        <p:txBody>
          <a:bodyPr>
            <a:normAutofit/>
          </a:bodyPr>
          <a:lstStyle/>
          <a:p>
            <a:pPr marL="0" indent="0">
              <a:buNone/>
            </a:pPr>
            <a:br>
              <a:rPr lang="en-US" dirty="0">
                <a:effectLst/>
                <a:latin typeface="Helvetica" panose="020B0604020202020204" pitchFamily="34" charset="0"/>
                <a:ea typeface="Times New Roman" panose="02020603050405020304" pitchFamily="18" charset="0"/>
              </a:rPr>
            </a:br>
            <a:endParaRPr lang="en-US" dirty="0"/>
          </a:p>
        </p:txBody>
      </p:sp>
      <p:graphicFrame>
        <p:nvGraphicFramePr>
          <p:cNvPr id="3" name="Table 2">
            <a:extLst>
              <a:ext uri="{FF2B5EF4-FFF2-40B4-BE49-F238E27FC236}">
                <a16:creationId xmlns:a16="http://schemas.microsoft.com/office/drawing/2014/main" id="{F9DAA94D-085F-5E86-C6A0-7E05210225E0}"/>
              </a:ext>
            </a:extLst>
          </p:cNvPr>
          <p:cNvGraphicFramePr>
            <a:graphicFrameLocks noGrp="1"/>
          </p:cNvGraphicFramePr>
          <p:nvPr>
            <p:extLst>
              <p:ext uri="{D42A27DB-BD31-4B8C-83A1-F6EECF244321}">
                <p14:modId xmlns:p14="http://schemas.microsoft.com/office/powerpoint/2010/main" val="1391366752"/>
              </p:ext>
            </p:extLst>
          </p:nvPr>
        </p:nvGraphicFramePr>
        <p:xfrm>
          <a:off x="2540000" y="1290320"/>
          <a:ext cx="7294879" cy="5415281"/>
        </p:xfrm>
        <a:graphic>
          <a:graphicData uri="http://schemas.openxmlformats.org/drawingml/2006/table">
            <a:tbl>
              <a:tblPr firstRow="1" firstCol="1" bandRow="1"/>
              <a:tblGrid>
                <a:gridCol w="4138509">
                  <a:extLst>
                    <a:ext uri="{9D8B030D-6E8A-4147-A177-3AD203B41FA5}">
                      <a16:colId xmlns:a16="http://schemas.microsoft.com/office/drawing/2014/main" val="390506201"/>
                    </a:ext>
                  </a:extLst>
                </a:gridCol>
                <a:gridCol w="2380622">
                  <a:extLst>
                    <a:ext uri="{9D8B030D-6E8A-4147-A177-3AD203B41FA5}">
                      <a16:colId xmlns:a16="http://schemas.microsoft.com/office/drawing/2014/main" val="3608352009"/>
                    </a:ext>
                  </a:extLst>
                </a:gridCol>
                <a:gridCol w="775748">
                  <a:extLst>
                    <a:ext uri="{9D8B030D-6E8A-4147-A177-3AD203B41FA5}">
                      <a16:colId xmlns:a16="http://schemas.microsoft.com/office/drawing/2014/main" val="2538398143"/>
                    </a:ext>
                  </a:extLst>
                </a:gridCol>
              </a:tblGrid>
              <a:tr h="313698">
                <a:tc gridSpan="3">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PROJECT TIMELINE (300)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067419"/>
                  </a:ext>
                </a:extLst>
              </a:tr>
              <a:tr h="313698">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Assignment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Due Date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Points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24527255"/>
                  </a:ext>
                </a:extLst>
              </a:tr>
              <a:tr h="1046062">
                <a:tc>
                  <a:txBody>
                    <a:bodyPr/>
                    <a:lstStyle/>
                    <a:p>
                      <a:pPr marL="0" marR="0" algn="l">
                        <a:lnSpc>
                          <a:spcPct val="106000"/>
                        </a:lnSpc>
                        <a:spcBef>
                          <a:spcPts val="0"/>
                        </a:spcBef>
                        <a:spcAft>
                          <a:spcPts val="800"/>
                        </a:spcAft>
                      </a:pP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Proposed Research Issues – top 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4 (Thursday)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6270587"/>
                  </a:ext>
                </a:extLst>
              </a:tr>
              <a:tr h="752666">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Annotated Bibliography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15 (Monday)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176683"/>
                  </a:ext>
                </a:extLst>
              </a:tr>
              <a:tr h="752666">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 First Draft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26 (Friday)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381632"/>
                  </a:ext>
                </a:extLst>
              </a:tr>
              <a:tr h="1046062">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PowerPoint Upload/Replies to 3 other students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5/7 (Monday/Wednesday)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40/20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771585810"/>
                  </a:ext>
                </a:extLst>
              </a:tr>
              <a:tr h="876731">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Oral Presentations (with PowerPoint)</a:t>
                      </a: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u="sng"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sign up </a:t>
                      </a: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for a time slot by Jun 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8 and 13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175375821"/>
                  </a:ext>
                </a:extLst>
              </a:tr>
              <a:tr h="313698">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-Final Draft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14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150</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338929"/>
                  </a:ext>
                </a:extLst>
              </a:tr>
            </a:tbl>
          </a:graphicData>
        </a:graphic>
      </p:graphicFrame>
    </p:spTree>
    <p:extLst>
      <p:ext uri="{BB962C8B-B14F-4D97-AF65-F5344CB8AC3E}">
        <p14:creationId xmlns:p14="http://schemas.microsoft.com/office/powerpoint/2010/main" val="2627834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EA88-ADF3-80F2-101C-B2DA9E19E9C9}"/>
              </a:ext>
            </a:extLst>
          </p:cNvPr>
          <p:cNvSpPr>
            <a:spLocks noGrp="1"/>
          </p:cNvSpPr>
          <p:nvPr>
            <p:ph type="title"/>
          </p:nvPr>
        </p:nvSpPr>
        <p:spPr>
          <a:xfrm>
            <a:off x="838200" y="365125"/>
            <a:ext cx="10515600" cy="935355"/>
          </a:xfrm>
        </p:spPr>
        <p:txBody>
          <a:bodyPr>
            <a:normAutofit/>
          </a:bodyPr>
          <a:lstStyle/>
          <a:p>
            <a:r>
              <a:rPr lang="en-US" sz="3600" b="1" dirty="0">
                <a:solidFill>
                  <a:srgbClr val="009999"/>
                </a:solidFill>
                <a:latin typeface="+mn-lt"/>
              </a:rPr>
              <a:t>Student Sample – PowerPoint Presentation</a:t>
            </a:r>
          </a:p>
        </p:txBody>
      </p:sp>
      <p:pic>
        <p:nvPicPr>
          <p:cNvPr id="6" name="Content Placeholder 5">
            <a:extLst>
              <a:ext uri="{FF2B5EF4-FFF2-40B4-BE49-F238E27FC236}">
                <a16:creationId xmlns:a16="http://schemas.microsoft.com/office/drawing/2014/main" id="{669B1215-A6EF-7E95-E39B-F2313FD2917E}"/>
              </a:ext>
            </a:extLst>
          </p:cNvPr>
          <p:cNvPicPr>
            <a:picLocks noGrp="1" noChangeAspect="1"/>
          </p:cNvPicPr>
          <p:nvPr>
            <p:ph sz="half" idx="1"/>
          </p:nvPr>
        </p:nvPicPr>
        <p:blipFill rotWithShape="1">
          <a:blip r:embed="rId2"/>
          <a:srcRect l="24216" t="15550" r="24804" b="7761"/>
          <a:stretch/>
        </p:blipFill>
        <p:spPr>
          <a:xfrm>
            <a:off x="351905" y="1524000"/>
            <a:ext cx="5763492" cy="4876800"/>
          </a:xfrm>
        </p:spPr>
      </p:pic>
      <p:pic>
        <p:nvPicPr>
          <p:cNvPr id="8" name="Content Placeholder 7">
            <a:extLst>
              <a:ext uri="{FF2B5EF4-FFF2-40B4-BE49-F238E27FC236}">
                <a16:creationId xmlns:a16="http://schemas.microsoft.com/office/drawing/2014/main" id="{55B66E40-EF60-6D3A-B8E3-5CB0C113EEA9}"/>
              </a:ext>
            </a:extLst>
          </p:cNvPr>
          <p:cNvPicPr>
            <a:picLocks noGrp="1" noChangeAspect="1"/>
          </p:cNvPicPr>
          <p:nvPr>
            <p:ph sz="half" idx="2"/>
          </p:nvPr>
        </p:nvPicPr>
        <p:blipFill rotWithShape="1">
          <a:blip r:embed="rId3"/>
          <a:srcRect l="24216" t="42245" r="25392" b="7064"/>
          <a:stretch/>
        </p:blipFill>
        <p:spPr>
          <a:xfrm>
            <a:off x="6115397" y="1524000"/>
            <a:ext cx="5929955" cy="3355340"/>
          </a:xfrm>
        </p:spPr>
      </p:pic>
    </p:spTree>
    <p:extLst>
      <p:ext uri="{BB962C8B-B14F-4D97-AF65-F5344CB8AC3E}">
        <p14:creationId xmlns:p14="http://schemas.microsoft.com/office/powerpoint/2010/main" val="2464244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5129-B77E-F983-D051-232031FD048F}"/>
              </a:ext>
            </a:extLst>
          </p:cNvPr>
          <p:cNvSpPr>
            <a:spLocks noGrp="1"/>
          </p:cNvSpPr>
          <p:nvPr>
            <p:ph type="title"/>
          </p:nvPr>
        </p:nvSpPr>
        <p:spPr>
          <a:xfrm>
            <a:off x="838200" y="365125"/>
            <a:ext cx="4048760" cy="1325563"/>
          </a:xfrm>
        </p:spPr>
        <p:txBody>
          <a:bodyPr>
            <a:normAutofit/>
          </a:bodyPr>
          <a:lstStyle/>
          <a:p>
            <a:r>
              <a:rPr lang="en-US" sz="3600" b="1" dirty="0">
                <a:solidFill>
                  <a:srgbClr val="009999"/>
                </a:solidFill>
                <a:latin typeface="+mn-lt"/>
              </a:rPr>
              <a:t>PowerPoint Grading</a:t>
            </a:r>
          </a:p>
        </p:txBody>
      </p:sp>
      <p:pic>
        <p:nvPicPr>
          <p:cNvPr id="5" name="Content Placeholder 4">
            <a:extLst>
              <a:ext uri="{FF2B5EF4-FFF2-40B4-BE49-F238E27FC236}">
                <a16:creationId xmlns:a16="http://schemas.microsoft.com/office/drawing/2014/main" id="{68F1696A-FE01-D6B6-B6D1-43E4CBAD32D2}"/>
              </a:ext>
            </a:extLst>
          </p:cNvPr>
          <p:cNvPicPr>
            <a:picLocks noGrp="1" noChangeAspect="1"/>
          </p:cNvPicPr>
          <p:nvPr>
            <p:ph idx="1"/>
          </p:nvPr>
        </p:nvPicPr>
        <p:blipFill rotWithShape="1">
          <a:blip r:embed="rId2"/>
          <a:srcRect l="35290" t="29493" r="35553" b="26276"/>
          <a:stretch/>
        </p:blipFill>
        <p:spPr>
          <a:xfrm>
            <a:off x="4815839" y="160632"/>
            <a:ext cx="7158015" cy="6108087"/>
          </a:xfrm>
        </p:spPr>
      </p:pic>
      <p:pic>
        <p:nvPicPr>
          <p:cNvPr id="3" name="Picture 2">
            <a:extLst>
              <a:ext uri="{FF2B5EF4-FFF2-40B4-BE49-F238E27FC236}">
                <a16:creationId xmlns:a16="http://schemas.microsoft.com/office/drawing/2014/main" id="{3AB05CC2-7032-81A0-8C37-A423C5F2C8AD}"/>
              </a:ext>
            </a:extLst>
          </p:cNvPr>
          <p:cNvPicPr>
            <a:picLocks noChangeAspect="1"/>
          </p:cNvPicPr>
          <p:nvPr/>
        </p:nvPicPr>
        <p:blipFill>
          <a:blip r:embed="rId3"/>
          <a:stretch>
            <a:fillRect/>
          </a:stretch>
        </p:blipFill>
        <p:spPr>
          <a:xfrm>
            <a:off x="365759" y="1563674"/>
            <a:ext cx="4431048" cy="3323286"/>
          </a:xfrm>
          <a:prstGeom prst="rect">
            <a:avLst/>
          </a:prstGeom>
        </p:spPr>
      </p:pic>
    </p:spTree>
    <p:extLst>
      <p:ext uri="{BB962C8B-B14F-4D97-AF65-F5344CB8AC3E}">
        <p14:creationId xmlns:p14="http://schemas.microsoft.com/office/powerpoint/2010/main" val="500616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63FF-3E33-4AE2-CF1E-7A22A9496575}"/>
              </a:ext>
            </a:extLst>
          </p:cNvPr>
          <p:cNvSpPr>
            <a:spLocks noGrp="1"/>
          </p:cNvSpPr>
          <p:nvPr>
            <p:ph type="title"/>
          </p:nvPr>
        </p:nvSpPr>
        <p:spPr>
          <a:xfrm>
            <a:off x="838200" y="203201"/>
            <a:ext cx="10515600" cy="670560"/>
          </a:xfrm>
        </p:spPr>
        <p:txBody>
          <a:bodyPr>
            <a:normAutofit fontScale="90000"/>
          </a:bodyPr>
          <a:lstStyle/>
          <a:p>
            <a:br>
              <a:rPr lang="en-US" sz="4000" b="1" dirty="0">
                <a:solidFill>
                  <a:srgbClr val="009999"/>
                </a:solidFill>
                <a:latin typeface="+mn-lt"/>
              </a:rPr>
            </a:br>
            <a:r>
              <a:rPr lang="en-US" sz="4000" b="1" dirty="0">
                <a:solidFill>
                  <a:srgbClr val="009999"/>
                </a:solidFill>
                <a:latin typeface="+mn-lt"/>
              </a:rPr>
              <a:t>Evaluation Sheet – Oral Report</a:t>
            </a:r>
            <a:br>
              <a:rPr lang="en-US" sz="4000" b="1" dirty="0">
                <a:solidFill>
                  <a:srgbClr val="009999"/>
                </a:solidFill>
                <a:latin typeface="+mn-lt"/>
              </a:rPr>
            </a:br>
            <a:endParaRPr lang="en-US" sz="3600" dirty="0">
              <a:latin typeface="+mn-lt"/>
            </a:endParaRPr>
          </a:p>
        </p:txBody>
      </p:sp>
      <p:pic>
        <p:nvPicPr>
          <p:cNvPr id="6" name="Content Placeholder 5">
            <a:extLst>
              <a:ext uri="{FF2B5EF4-FFF2-40B4-BE49-F238E27FC236}">
                <a16:creationId xmlns:a16="http://schemas.microsoft.com/office/drawing/2014/main" id="{D0085263-17AF-0FFB-207F-4FEA1194F705}"/>
              </a:ext>
            </a:extLst>
          </p:cNvPr>
          <p:cNvPicPr>
            <a:picLocks noGrp="1" noChangeAspect="1"/>
          </p:cNvPicPr>
          <p:nvPr>
            <p:ph sz="half" idx="1"/>
          </p:nvPr>
        </p:nvPicPr>
        <p:blipFill rotWithShape="1">
          <a:blip r:embed="rId2"/>
          <a:srcRect l="21003" t="28286" r="20955" b="9977"/>
          <a:stretch/>
        </p:blipFill>
        <p:spPr>
          <a:xfrm>
            <a:off x="1292251" y="792480"/>
            <a:ext cx="10137832" cy="6065519"/>
          </a:xfrm>
        </p:spPr>
      </p:pic>
    </p:spTree>
    <p:extLst>
      <p:ext uri="{BB962C8B-B14F-4D97-AF65-F5344CB8AC3E}">
        <p14:creationId xmlns:p14="http://schemas.microsoft.com/office/powerpoint/2010/main" val="1964646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AA521-42E5-4604-8FCF-D9C47C8A11F3}"/>
              </a:ext>
            </a:extLst>
          </p:cNvPr>
          <p:cNvSpPr>
            <a:spLocks noGrp="1"/>
          </p:cNvSpPr>
          <p:nvPr>
            <p:ph type="title"/>
          </p:nvPr>
        </p:nvSpPr>
        <p:spPr/>
        <p:txBody>
          <a:bodyPr/>
          <a:lstStyle/>
          <a:p>
            <a:r>
              <a:rPr lang="en-US" b="1" dirty="0">
                <a:solidFill>
                  <a:srgbClr val="009999"/>
                </a:solidFill>
              </a:rPr>
              <a:t>Research &amp; Writing Project</a:t>
            </a:r>
            <a:br>
              <a:rPr lang="en-US" b="1" dirty="0">
                <a:solidFill>
                  <a:srgbClr val="009999"/>
                </a:solidFill>
              </a:rPr>
            </a:br>
            <a:r>
              <a:rPr lang="en-US" sz="2800" b="1" dirty="0">
                <a:solidFill>
                  <a:srgbClr val="009999"/>
                </a:solidFill>
              </a:rPr>
              <a:t>SCHEDULE</a:t>
            </a:r>
            <a:endParaRPr lang="en-US" b="1" dirty="0">
              <a:solidFill>
                <a:srgbClr val="009999"/>
              </a:solidFill>
            </a:endParaRPr>
          </a:p>
        </p:txBody>
      </p:sp>
      <p:sp>
        <p:nvSpPr>
          <p:cNvPr id="5" name="Content Placeholder 4">
            <a:extLst>
              <a:ext uri="{FF2B5EF4-FFF2-40B4-BE49-F238E27FC236}">
                <a16:creationId xmlns:a16="http://schemas.microsoft.com/office/drawing/2014/main" id="{AD87DDEE-7151-4750-A752-58147E3EB873}"/>
              </a:ext>
            </a:extLst>
          </p:cNvPr>
          <p:cNvSpPr>
            <a:spLocks noGrp="1"/>
          </p:cNvSpPr>
          <p:nvPr>
            <p:ph idx="1"/>
          </p:nvPr>
        </p:nvSpPr>
        <p:spPr>
          <a:xfrm>
            <a:off x="838200" y="1571625"/>
            <a:ext cx="10515600" cy="4605338"/>
          </a:xfrm>
        </p:spPr>
        <p:txBody>
          <a:bodyPr>
            <a:normAutofit/>
          </a:bodyPr>
          <a:lstStyle/>
          <a:p>
            <a:pPr marL="0" indent="0">
              <a:buNone/>
            </a:pPr>
            <a:br>
              <a:rPr lang="en-US" dirty="0">
                <a:effectLst/>
                <a:latin typeface="Helvetica" panose="020B0604020202020204" pitchFamily="34" charset="0"/>
                <a:ea typeface="Times New Roman" panose="02020603050405020304" pitchFamily="18" charset="0"/>
              </a:rPr>
            </a:br>
            <a:endParaRPr lang="en-US" dirty="0"/>
          </a:p>
        </p:txBody>
      </p:sp>
      <p:graphicFrame>
        <p:nvGraphicFramePr>
          <p:cNvPr id="3" name="Table 2">
            <a:extLst>
              <a:ext uri="{FF2B5EF4-FFF2-40B4-BE49-F238E27FC236}">
                <a16:creationId xmlns:a16="http://schemas.microsoft.com/office/drawing/2014/main" id="{1BF1D94E-97E1-1554-7C26-0BCC056A5FF2}"/>
              </a:ext>
            </a:extLst>
          </p:cNvPr>
          <p:cNvGraphicFramePr>
            <a:graphicFrameLocks noGrp="1"/>
          </p:cNvGraphicFramePr>
          <p:nvPr>
            <p:extLst>
              <p:ext uri="{D42A27DB-BD31-4B8C-83A1-F6EECF244321}">
                <p14:modId xmlns:p14="http://schemas.microsoft.com/office/powerpoint/2010/main" val="1350167366"/>
              </p:ext>
            </p:extLst>
          </p:nvPr>
        </p:nvGraphicFramePr>
        <p:xfrm>
          <a:off x="2479040" y="1310641"/>
          <a:ext cx="7345679" cy="5182233"/>
        </p:xfrm>
        <a:graphic>
          <a:graphicData uri="http://schemas.openxmlformats.org/drawingml/2006/table">
            <a:tbl>
              <a:tblPr firstRow="1" firstCol="1" bandRow="1"/>
              <a:tblGrid>
                <a:gridCol w="4167329">
                  <a:extLst>
                    <a:ext uri="{9D8B030D-6E8A-4147-A177-3AD203B41FA5}">
                      <a16:colId xmlns:a16="http://schemas.microsoft.com/office/drawing/2014/main" val="1748437769"/>
                    </a:ext>
                  </a:extLst>
                </a:gridCol>
                <a:gridCol w="2397200">
                  <a:extLst>
                    <a:ext uri="{9D8B030D-6E8A-4147-A177-3AD203B41FA5}">
                      <a16:colId xmlns:a16="http://schemas.microsoft.com/office/drawing/2014/main" val="3907498643"/>
                    </a:ext>
                  </a:extLst>
                </a:gridCol>
                <a:gridCol w="781150">
                  <a:extLst>
                    <a:ext uri="{9D8B030D-6E8A-4147-A177-3AD203B41FA5}">
                      <a16:colId xmlns:a16="http://schemas.microsoft.com/office/drawing/2014/main" val="1388469802"/>
                    </a:ext>
                  </a:extLst>
                </a:gridCol>
              </a:tblGrid>
              <a:tr h="300198">
                <a:tc gridSpan="3">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PROJECT TIMELINE (300)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2935257"/>
                  </a:ext>
                </a:extLst>
              </a:tr>
              <a:tr h="300198">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Assignment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Due Date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Points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10495773"/>
                  </a:ext>
                </a:extLst>
              </a:tr>
              <a:tr h="1001045">
                <a:tc>
                  <a:txBody>
                    <a:bodyPr/>
                    <a:lstStyle/>
                    <a:p>
                      <a:pPr marL="0" marR="0" algn="l">
                        <a:lnSpc>
                          <a:spcPct val="106000"/>
                        </a:lnSpc>
                        <a:spcBef>
                          <a:spcPts val="0"/>
                        </a:spcBef>
                        <a:spcAft>
                          <a:spcPts val="800"/>
                        </a:spcAft>
                      </a:pP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Proposed Research Issues – top 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4 (Thursday)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247922"/>
                  </a:ext>
                </a:extLst>
              </a:tr>
              <a:tr h="720274">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Annotated Bibliography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15 (Monday)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335720"/>
                  </a:ext>
                </a:extLst>
              </a:tr>
              <a:tr h="720274">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 First Draft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26 (Friday)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503501"/>
                  </a:ext>
                </a:extLst>
              </a:tr>
              <a:tr h="1001045">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PowerPoint Upload/Replies to 3 other students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5/7 (Monday/Wednesday)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40/20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08031"/>
                  </a:ext>
                </a:extLst>
              </a:tr>
              <a:tr h="839001">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Oral Presentations (with PowerPoint)</a:t>
                      </a: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u="sng"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sign up </a:t>
                      </a: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for a time slot by Jun 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8 and 13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742167"/>
                  </a:ext>
                </a:extLst>
              </a:tr>
              <a:tr h="300198">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-Final Draft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14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150</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088888726"/>
                  </a:ext>
                </a:extLst>
              </a:tr>
            </a:tbl>
          </a:graphicData>
        </a:graphic>
      </p:graphicFrame>
    </p:spTree>
    <p:extLst>
      <p:ext uri="{BB962C8B-B14F-4D97-AF65-F5344CB8AC3E}">
        <p14:creationId xmlns:p14="http://schemas.microsoft.com/office/powerpoint/2010/main" val="332069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AF91-79CC-792A-90DD-06B0D8D15648}"/>
              </a:ext>
            </a:extLst>
          </p:cNvPr>
          <p:cNvSpPr>
            <a:spLocks noGrp="1"/>
          </p:cNvSpPr>
          <p:nvPr>
            <p:ph type="title"/>
          </p:nvPr>
        </p:nvSpPr>
        <p:spPr>
          <a:xfrm>
            <a:off x="838200" y="365125"/>
            <a:ext cx="10515600" cy="727951"/>
          </a:xfrm>
        </p:spPr>
        <p:txBody>
          <a:bodyPr>
            <a:normAutofit/>
          </a:bodyPr>
          <a:lstStyle/>
          <a:p>
            <a:r>
              <a:rPr lang="en-US" sz="3600" b="1" dirty="0">
                <a:solidFill>
                  <a:srgbClr val="009999"/>
                </a:solidFill>
                <a:latin typeface="+mn-lt"/>
              </a:rPr>
              <a:t>Student Sample – Final Written Report</a:t>
            </a:r>
          </a:p>
        </p:txBody>
      </p:sp>
      <p:pic>
        <p:nvPicPr>
          <p:cNvPr id="11" name="Content Placeholder 10">
            <a:extLst>
              <a:ext uri="{FF2B5EF4-FFF2-40B4-BE49-F238E27FC236}">
                <a16:creationId xmlns:a16="http://schemas.microsoft.com/office/drawing/2014/main" id="{209F41BB-9633-27B4-FC98-89EFAD1E5D9B}"/>
              </a:ext>
            </a:extLst>
          </p:cNvPr>
          <p:cNvPicPr>
            <a:picLocks noGrp="1" noChangeAspect="1"/>
          </p:cNvPicPr>
          <p:nvPr>
            <p:ph idx="1"/>
          </p:nvPr>
        </p:nvPicPr>
        <p:blipFill rotWithShape="1">
          <a:blip r:embed="rId2"/>
          <a:srcRect l="15983" t="15017" r="17560" b="7465"/>
          <a:stretch/>
        </p:blipFill>
        <p:spPr>
          <a:xfrm>
            <a:off x="1996965" y="893379"/>
            <a:ext cx="9004319" cy="5907974"/>
          </a:xfrm>
        </p:spPr>
      </p:pic>
    </p:spTree>
    <p:extLst>
      <p:ext uri="{BB962C8B-B14F-4D97-AF65-F5344CB8AC3E}">
        <p14:creationId xmlns:p14="http://schemas.microsoft.com/office/powerpoint/2010/main" val="265033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C07CB-A8C0-2BEE-9CD0-93594354C0DA}"/>
              </a:ext>
            </a:extLst>
          </p:cNvPr>
          <p:cNvSpPr>
            <a:spLocks noGrp="1"/>
          </p:cNvSpPr>
          <p:nvPr>
            <p:ph type="title"/>
          </p:nvPr>
        </p:nvSpPr>
        <p:spPr>
          <a:xfrm>
            <a:off x="441434" y="693683"/>
            <a:ext cx="3415863" cy="3615558"/>
          </a:xfrm>
        </p:spPr>
        <p:txBody>
          <a:bodyPr>
            <a:normAutofit fontScale="90000"/>
          </a:bodyPr>
          <a:lstStyle/>
          <a:p>
            <a:r>
              <a:rPr lang="en-US" sz="3600" b="1" dirty="0">
                <a:solidFill>
                  <a:srgbClr val="009999"/>
                </a:solidFill>
                <a:latin typeface="+mn-lt"/>
              </a:rPr>
              <a:t>Written Report – Grading</a:t>
            </a:r>
            <a:br>
              <a:rPr lang="en-US" sz="3600" b="1" dirty="0">
                <a:solidFill>
                  <a:srgbClr val="009999"/>
                </a:solidFill>
                <a:latin typeface="+mn-lt"/>
              </a:rPr>
            </a:br>
            <a:br>
              <a:rPr lang="en-US" sz="3600" b="1" dirty="0">
                <a:solidFill>
                  <a:srgbClr val="009999"/>
                </a:solidFill>
                <a:latin typeface="+mn-lt"/>
              </a:rPr>
            </a:br>
            <a:r>
              <a:rPr lang="en-US" sz="2400" dirty="0">
                <a:solidFill>
                  <a:srgbClr val="002060"/>
                </a:solidFill>
                <a:latin typeface="+mn-lt"/>
              </a:rPr>
              <a:t>Note: these same criteria and percentage will be used to grade both your First </a:t>
            </a:r>
            <a:r>
              <a:rPr lang="en-US" sz="2400">
                <a:solidFill>
                  <a:srgbClr val="002060"/>
                </a:solidFill>
                <a:latin typeface="+mn-lt"/>
              </a:rPr>
              <a:t>Draft (30) and Final Draft (150), </a:t>
            </a:r>
            <a:r>
              <a:rPr lang="en-US" sz="2400" dirty="0">
                <a:solidFill>
                  <a:srgbClr val="002060"/>
                </a:solidFill>
                <a:latin typeface="+mn-lt"/>
              </a:rPr>
              <a:t>but the total possible points will </a:t>
            </a:r>
            <a:r>
              <a:rPr lang="en-US" sz="2400">
                <a:solidFill>
                  <a:srgbClr val="002060"/>
                </a:solidFill>
                <a:latin typeface="+mn-lt"/>
              </a:rPr>
              <a:t>be different.</a:t>
            </a:r>
            <a:endParaRPr lang="en-US" sz="3600" dirty="0">
              <a:solidFill>
                <a:srgbClr val="002060"/>
              </a:solidFill>
              <a:latin typeface="+mn-lt"/>
            </a:endParaRPr>
          </a:p>
        </p:txBody>
      </p:sp>
      <p:pic>
        <p:nvPicPr>
          <p:cNvPr id="5" name="Content Placeholder 4">
            <a:extLst>
              <a:ext uri="{FF2B5EF4-FFF2-40B4-BE49-F238E27FC236}">
                <a16:creationId xmlns:a16="http://schemas.microsoft.com/office/drawing/2014/main" id="{3CE119B0-3D90-2DC9-6C90-4590C0776BF0}"/>
              </a:ext>
            </a:extLst>
          </p:cNvPr>
          <p:cNvPicPr>
            <a:picLocks noGrp="1" noChangeAspect="1"/>
          </p:cNvPicPr>
          <p:nvPr>
            <p:ph idx="1"/>
          </p:nvPr>
        </p:nvPicPr>
        <p:blipFill rotWithShape="1">
          <a:blip r:embed="rId2"/>
          <a:srcRect l="39009" t="29181" r="36668" b="39349"/>
          <a:stretch/>
        </p:blipFill>
        <p:spPr>
          <a:xfrm>
            <a:off x="4030094" y="178675"/>
            <a:ext cx="7894520" cy="4971393"/>
          </a:xfrm>
        </p:spPr>
      </p:pic>
    </p:spTree>
    <p:extLst>
      <p:ext uri="{BB962C8B-B14F-4D97-AF65-F5344CB8AC3E}">
        <p14:creationId xmlns:p14="http://schemas.microsoft.com/office/powerpoint/2010/main" val="189458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79315-029E-47D9-874A-CDAEC31EB2C0}"/>
              </a:ext>
            </a:extLst>
          </p:cNvPr>
          <p:cNvSpPr>
            <a:spLocks noGrp="1"/>
          </p:cNvSpPr>
          <p:nvPr>
            <p:ph type="title"/>
          </p:nvPr>
        </p:nvSpPr>
        <p:spPr/>
        <p:txBody>
          <a:bodyPr/>
          <a:lstStyle/>
          <a:p>
            <a:r>
              <a:rPr kumimoji="0" lang="en-US" sz="4400" b="1" i="0" u="none" strike="noStrike" kern="1200" cap="none" spc="0" normalizeH="0" baseline="0" noProof="0" dirty="0">
                <a:ln>
                  <a:noFill/>
                </a:ln>
                <a:solidFill>
                  <a:srgbClr val="009999"/>
                </a:solidFill>
                <a:effectLst/>
                <a:uLnTx/>
                <a:uFillTx/>
                <a:latin typeface="Calibri Light" panose="020F0302020204030204"/>
                <a:ea typeface="+mj-ea"/>
                <a:cs typeface="+mj-cs"/>
              </a:rPr>
              <a:t>Research &amp; Writing Project</a:t>
            </a:r>
            <a:br>
              <a:rPr kumimoji="0" lang="en-US" sz="4400" b="1" i="0" u="none" strike="noStrike" kern="1200" cap="none" spc="0" normalizeH="0" baseline="0" noProof="0" dirty="0">
                <a:ln>
                  <a:noFill/>
                </a:ln>
                <a:solidFill>
                  <a:srgbClr val="009999"/>
                </a:solidFill>
                <a:effectLst/>
                <a:uLnTx/>
                <a:uFillTx/>
                <a:latin typeface="Calibri Light" panose="020F0302020204030204"/>
                <a:ea typeface="+mj-ea"/>
                <a:cs typeface="+mj-cs"/>
              </a:rPr>
            </a:br>
            <a:r>
              <a:rPr kumimoji="0" lang="en-US" sz="2800" b="1" i="0" u="none" strike="noStrike" kern="1200" cap="none" spc="0" normalizeH="0" baseline="0" noProof="0" dirty="0">
                <a:ln>
                  <a:noFill/>
                </a:ln>
                <a:solidFill>
                  <a:srgbClr val="009999"/>
                </a:solidFill>
                <a:effectLst/>
                <a:uLnTx/>
                <a:uFillTx/>
                <a:latin typeface="Calibri Light" panose="020F0302020204030204"/>
                <a:ea typeface="+mj-ea"/>
                <a:cs typeface="+mj-cs"/>
              </a:rPr>
              <a:t>Theme: Social Justice &amp; Equity</a:t>
            </a:r>
            <a:endParaRPr lang="en-US" b="1" dirty="0">
              <a:solidFill>
                <a:srgbClr val="009999"/>
              </a:solidFill>
            </a:endParaRPr>
          </a:p>
        </p:txBody>
      </p:sp>
      <p:sp>
        <p:nvSpPr>
          <p:cNvPr id="3" name="Content Placeholder 2">
            <a:extLst>
              <a:ext uri="{FF2B5EF4-FFF2-40B4-BE49-F238E27FC236}">
                <a16:creationId xmlns:a16="http://schemas.microsoft.com/office/drawing/2014/main" id="{9C042628-E08E-4135-89CD-3DB22BE7AADD}"/>
              </a:ext>
            </a:extLst>
          </p:cNvPr>
          <p:cNvSpPr>
            <a:spLocks noGrp="1"/>
          </p:cNvSpPr>
          <p:nvPr>
            <p:ph idx="1"/>
          </p:nvPr>
        </p:nvSpPr>
        <p:spPr/>
        <p:txBody>
          <a:bodyPr/>
          <a:lstStyle/>
          <a:p>
            <a:r>
              <a:rPr lang="en-US" dirty="0"/>
              <a:t>Group/Issue EXAMPLES – choose one model</a:t>
            </a:r>
          </a:p>
          <a:p>
            <a:endParaRPr lang="en-US" dirty="0"/>
          </a:p>
        </p:txBody>
      </p:sp>
      <p:graphicFrame>
        <p:nvGraphicFramePr>
          <p:cNvPr id="6" name="Table 5">
            <a:extLst>
              <a:ext uri="{FF2B5EF4-FFF2-40B4-BE49-F238E27FC236}">
                <a16:creationId xmlns:a16="http://schemas.microsoft.com/office/drawing/2014/main" id="{F4EE114F-C0B5-4ADC-8CB5-D633680786FF}"/>
              </a:ext>
            </a:extLst>
          </p:cNvPr>
          <p:cNvGraphicFramePr>
            <a:graphicFrameLocks noGrp="1"/>
          </p:cNvGraphicFramePr>
          <p:nvPr/>
        </p:nvGraphicFramePr>
        <p:xfrm>
          <a:off x="971550" y="2327654"/>
          <a:ext cx="9531350" cy="3984246"/>
        </p:xfrm>
        <a:graphic>
          <a:graphicData uri="http://schemas.openxmlformats.org/drawingml/2006/table">
            <a:tbl>
              <a:tblPr firstRow="1" bandRow="1"/>
              <a:tblGrid>
                <a:gridCol w="2975976">
                  <a:extLst>
                    <a:ext uri="{9D8B030D-6E8A-4147-A177-3AD203B41FA5}">
                      <a16:colId xmlns:a16="http://schemas.microsoft.com/office/drawing/2014/main" val="729557660"/>
                    </a:ext>
                  </a:extLst>
                </a:gridCol>
                <a:gridCol w="6555374">
                  <a:extLst>
                    <a:ext uri="{9D8B030D-6E8A-4147-A177-3AD203B41FA5}">
                      <a16:colId xmlns:a16="http://schemas.microsoft.com/office/drawing/2014/main" val="1735122681"/>
                    </a:ext>
                  </a:extLst>
                </a:gridCol>
              </a:tblGrid>
              <a:tr h="442694">
                <a:tc>
                  <a:txBody>
                    <a:bodyPr/>
                    <a:lstStyle/>
                    <a:p>
                      <a:pPr marL="0" marR="0">
                        <a:lnSpc>
                          <a:spcPct val="107000"/>
                        </a:lnSpc>
                        <a:spcBef>
                          <a:spcPts val="0"/>
                        </a:spcBef>
                        <a:spcAft>
                          <a:spcPts val="0"/>
                        </a:spcAft>
                      </a:pPr>
                      <a:r>
                        <a:rPr lang="en-US" sz="18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Group</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5A5A5"/>
                    </a:solidFill>
                  </a:tcPr>
                </a:tc>
                <a:tc>
                  <a:txBody>
                    <a:bodyPr/>
                    <a:lstStyle/>
                    <a:p>
                      <a:pPr marL="0" marR="0">
                        <a:lnSpc>
                          <a:spcPct val="107000"/>
                        </a:lnSpc>
                        <a:spcBef>
                          <a:spcPts val="0"/>
                        </a:spcBef>
                        <a:spcAft>
                          <a:spcPts val="0"/>
                        </a:spcAft>
                      </a:pPr>
                      <a:r>
                        <a:rPr lang="en-US" sz="18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Issue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5A5A5"/>
                    </a:solidFill>
                  </a:tcPr>
                </a:tc>
                <a:extLst>
                  <a:ext uri="{0D108BD9-81ED-4DB2-BD59-A6C34878D82A}">
                    <a16:rowId xmlns:a16="http://schemas.microsoft.com/office/drawing/2014/main" val="185397666"/>
                  </a:ext>
                </a:extLst>
              </a:tr>
              <a:tr h="442694">
                <a:tc>
                  <a: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groups” model                </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issue per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3176789303"/>
                  </a:ext>
                </a:extLst>
              </a:tr>
              <a:tr h="442694">
                <a:tc>
                  <a: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African American women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1E1"/>
                    </a:solidFill>
                  </a:tcPr>
                </a:tc>
                <a:tc>
                  <a:txBody>
                    <a:bodyPr/>
                    <a:lstStyle/>
                    <a:p>
                      <a:pPr marL="0" marR="0" algn="ctr">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Inequitable health care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1E1"/>
                    </a:solidFill>
                  </a:tcPr>
                </a:tc>
                <a:extLst>
                  <a:ext uri="{0D108BD9-81ED-4DB2-BD59-A6C34878D82A}">
                    <a16:rowId xmlns:a16="http://schemas.microsoft.com/office/drawing/2014/main" val="2220340019"/>
                  </a:ext>
                </a:extLst>
              </a:tr>
              <a:tr h="442694">
                <a:tc>
                  <a: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Transgender individuals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c>
                  <a:txBody>
                    <a:bodyPr/>
                    <a:lstStyle/>
                    <a:p>
                      <a:pPr marL="0" marR="0" algn="ctr">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Denial of medical care for transgender minors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2518290556"/>
                  </a:ext>
                </a:extLst>
              </a:tr>
              <a:tr h="442694">
                <a:tc>
                  <a:txBody>
                    <a:bodyPr/>
                    <a:lstStyle/>
                    <a:p>
                      <a:pPr marL="0" marR="0">
                        <a:lnSpc>
                          <a:spcPct val="107000"/>
                        </a:lnSpc>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Native American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1E1"/>
                    </a:solidFill>
                  </a:tcPr>
                </a:tc>
                <a:tc>
                  <a:txBody>
                    <a:bodyPr/>
                    <a:lstStyle/>
                    <a:p>
                      <a:pPr marL="0" marR="0" algn="ctr">
                        <a:lnSpc>
                          <a:spcPct val="107000"/>
                        </a:lnSpc>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Loss of traditional tribal fishing grounds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1E1E1"/>
                    </a:solidFill>
                  </a:tcPr>
                </a:tc>
                <a:extLst>
                  <a:ext uri="{0D108BD9-81ED-4DB2-BD59-A6C34878D82A}">
                    <a16:rowId xmlns:a16="http://schemas.microsoft.com/office/drawing/2014/main" val="115508931"/>
                  </a:ext>
                </a:extLst>
              </a:tr>
              <a:tr h="442694">
                <a:tc>
                  <a:txBody>
                    <a:bodyPr/>
                    <a:lstStyle/>
                    <a:p>
                      <a:pPr marL="0" marR="0">
                        <a:lnSpc>
                          <a:spcPct val="107000"/>
                        </a:lnSpc>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“1 group” model                 </a:t>
                      </a:r>
                      <a:r>
                        <a:rPr lang="en-US" sz="1800" dirty="0">
                          <a:solidFill>
                            <a:srgbClr val="000000"/>
                          </a:solidFill>
                          <a:effectLst/>
                          <a:latin typeface="+mn-lt"/>
                          <a:ea typeface="Times New Roman" panose="02020603050405020304" pitchFamily="18" charset="0"/>
                          <a:cs typeface="Times New Roman" panose="02020603050405020304" pitchFamily="18" charset="0"/>
                          <a:sym typeface="Wingdings" panose="05000000000000000000" pitchFamily="2" charset="2"/>
                        </a:rPr>
                        <a:t></a:t>
                      </a:r>
                      <a:endParaRPr lang="en-US" sz="1100" dirty="0">
                        <a:effectLst/>
                        <a:latin typeface="+mn-lt"/>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issues”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571698432"/>
                  </a:ext>
                </a:extLst>
              </a:tr>
              <a:tr h="442694">
                <a:tc>
                  <a:txBody>
                    <a:bodyPr/>
                    <a:lstStyle/>
                    <a:p>
                      <a:pPr marL="0" marR="0">
                        <a:lnSpc>
                          <a:spcPct val="107000"/>
                        </a:lnSpc>
                        <a:spcBef>
                          <a:spcPts val="0"/>
                        </a:spcBef>
                        <a:spcAft>
                          <a:spcPts val="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    Latinos</a:t>
                      </a:r>
                      <a:endParaRPr lang="en-US" sz="1100" dirty="0">
                        <a:effectLst/>
                        <a:latin typeface="+mn-lt"/>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Restrictive immigration policies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2339659075"/>
                  </a:ext>
                </a:extLst>
              </a:tr>
              <a:tr h="442694">
                <a:tc>
                  <a:txBody>
                    <a:bodyPr/>
                    <a:lstStyle/>
                    <a:p>
                      <a:pPr marL="0" marR="0">
                        <a:lnSpc>
                          <a:spcPct val="107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Farmworker health and safety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1898602512"/>
                  </a:ext>
                </a:extLst>
              </a:tr>
              <a:tr h="442694">
                <a:tc>
                  <a:txBody>
                    <a:bodyPr/>
                    <a:lstStyle/>
                    <a:p>
                      <a:pPr marL="0" marR="0">
                        <a:lnSpc>
                          <a:spcPct val="107000"/>
                        </a:lnSpc>
                        <a:spcBef>
                          <a:spcPts val="0"/>
                        </a:spcBef>
                        <a:spcAft>
                          <a:spcPts val="0"/>
                        </a:spcAft>
                      </a:pPr>
                      <a:r>
                        <a:rPr lang="en-US" sz="18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 inequities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extLst>
                  <a:ext uri="{0D108BD9-81ED-4DB2-BD59-A6C34878D82A}">
                    <a16:rowId xmlns:a16="http://schemas.microsoft.com/office/drawing/2014/main" val="2624476786"/>
                  </a:ext>
                </a:extLst>
              </a:tr>
            </a:tbl>
          </a:graphicData>
        </a:graphic>
      </p:graphicFrame>
    </p:spTree>
    <p:extLst>
      <p:ext uri="{BB962C8B-B14F-4D97-AF65-F5344CB8AC3E}">
        <p14:creationId xmlns:p14="http://schemas.microsoft.com/office/powerpoint/2010/main" val="2688292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9DCC-BC16-4183-BEC1-05408E50F86B}"/>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srgbClr val="009999"/>
                </a:solidFill>
                <a:effectLst/>
                <a:uLnTx/>
                <a:uFillTx/>
                <a:latin typeface="Calibri Light" panose="020F0302020204030204"/>
                <a:ea typeface="+mj-ea"/>
                <a:cs typeface="+mj-cs"/>
              </a:rPr>
              <a:t>Research &amp; Writing Project</a:t>
            </a:r>
            <a:br>
              <a:rPr kumimoji="0" lang="en-US" sz="4000" b="1" i="0" u="none" strike="noStrike" kern="1200" cap="none" spc="0" normalizeH="0" baseline="0" noProof="0" dirty="0">
                <a:ln>
                  <a:noFill/>
                </a:ln>
                <a:solidFill>
                  <a:srgbClr val="009999"/>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srgbClr val="009999"/>
                </a:solidFill>
                <a:effectLst/>
                <a:uLnTx/>
                <a:uFillTx/>
                <a:latin typeface="Calibri Light" panose="020F0302020204030204"/>
                <a:ea typeface="+mj-ea"/>
                <a:cs typeface="+mj-cs"/>
              </a:rPr>
              <a:t>Theme: Social Justice &amp; Equity</a:t>
            </a:r>
            <a:br>
              <a:rPr kumimoji="0" lang="en-US" sz="2400" b="1" i="0" u="none" strike="noStrike" kern="1200" cap="none" spc="0" normalizeH="0" baseline="0" noProof="0" dirty="0">
                <a:ln>
                  <a:noFill/>
                </a:ln>
                <a:solidFill>
                  <a:srgbClr val="009999"/>
                </a:solidFill>
                <a:effectLst/>
                <a:uLnTx/>
                <a:uFillTx/>
                <a:latin typeface="Calibri Light" panose="020F0302020204030204"/>
                <a:ea typeface="+mj-ea"/>
                <a:cs typeface="+mj-cs"/>
              </a:rPr>
            </a:br>
            <a:r>
              <a:rPr kumimoji="0" lang="en-US" sz="2400" b="1" i="0" u="none" strike="noStrike" kern="1200" cap="none" spc="0" normalizeH="0" baseline="0" noProof="0" dirty="0">
                <a:ln>
                  <a:noFill/>
                </a:ln>
                <a:solidFill>
                  <a:srgbClr val="009999"/>
                </a:solidFill>
                <a:effectLst/>
                <a:uLnTx/>
                <a:uFillTx/>
                <a:latin typeface="Calibri Light" panose="020F0302020204030204"/>
                <a:ea typeface="+mj-ea"/>
                <a:cs typeface="+mj-cs"/>
              </a:rPr>
              <a:t>Submission Format and Example</a:t>
            </a:r>
            <a:endParaRPr lang="en-US" sz="4000" b="1" dirty="0">
              <a:solidFill>
                <a:srgbClr val="009999"/>
              </a:solidFill>
            </a:endParaRPr>
          </a:p>
        </p:txBody>
      </p:sp>
      <p:sp>
        <p:nvSpPr>
          <p:cNvPr id="3" name="Content Placeholder 2">
            <a:extLst>
              <a:ext uri="{FF2B5EF4-FFF2-40B4-BE49-F238E27FC236}">
                <a16:creationId xmlns:a16="http://schemas.microsoft.com/office/drawing/2014/main" id="{81F52466-0D1A-4F09-B0E9-9AAB2DB21694}"/>
              </a:ext>
            </a:extLst>
          </p:cNvPr>
          <p:cNvSpPr>
            <a:spLocks noGrp="1"/>
          </p:cNvSpPr>
          <p:nvPr>
            <p:ph idx="1"/>
          </p:nvPr>
        </p:nvSpPr>
        <p:spPr>
          <a:xfrm>
            <a:off x="838200" y="1690687"/>
            <a:ext cx="10703560" cy="4943793"/>
          </a:xfrm>
        </p:spPr>
        <p:txBody>
          <a:bodyPr>
            <a:normAutofit fontScale="40000" lnSpcReduction="20000"/>
          </a:bodyPr>
          <a:lstStyle/>
          <a:p>
            <a:pPr marL="0" indent="0" algn="l">
              <a:buNone/>
            </a:pPr>
            <a:endParaRPr lang="en-US" sz="4000" b="1" i="0" dirty="0">
              <a:solidFill>
                <a:srgbClr val="2D3B45"/>
              </a:solidFill>
              <a:effectLst/>
              <a:latin typeface="Lato Extended"/>
            </a:endParaRPr>
          </a:p>
          <a:p>
            <a:pPr marL="0" indent="0" algn="l">
              <a:buNone/>
            </a:pPr>
            <a:r>
              <a:rPr lang="en-US" sz="4500" b="1" i="0" dirty="0">
                <a:solidFill>
                  <a:srgbClr val="2D3B45"/>
                </a:solidFill>
                <a:effectLst/>
                <a:latin typeface="Lato Extended"/>
              </a:rPr>
              <a:t>Submit in Canvas </a:t>
            </a:r>
            <a:r>
              <a:rPr lang="en-US" sz="4500" b="0" i="0" dirty="0">
                <a:solidFill>
                  <a:srgbClr val="2D3B45"/>
                </a:solidFill>
                <a:effectLst/>
                <a:latin typeface="Lato Extended"/>
              </a:rPr>
              <a:t>(“SUBMIT </a:t>
            </a:r>
            <a:r>
              <a:rPr lang="en-US" sz="4500" b="0" i="0" dirty="0">
                <a:solidFill>
                  <a:srgbClr val="2D3B45"/>
                </a:solidFill>
                <a:effectLst/>
                <a:highlight>
                  <a:srgbClr val="FFFF00"/>
                </a:highlight>
                <a:latin typeface="Lato Extended"/>
              </a:rPr>
              <a:t>3 Proposed Research </a:t>
            </a:r>
            <a:r>
              <a:rPr lang="en-US" sz="4500" b="0" i="0" dirty="0">
                <a:solidFill>
                  <a:srgbClr val="2D3B45"/>
                </a:solidFill>
                <a:effectLst/>
                <a:latin typeface="Lato Extended"/>
              </a:rPr>
              <a:t>Issues”)</a:t>
            </a:r>
          </a:p>
          <a:p>
            <a:pPr marL="0" indent="0" algn="l">
              <a:buNone/>
            </a:pPr>
            <a:r>
              <a:rPr lang="en-US" sz="4500" b="0" i="0" dirty="0">
                <a:solidFill>
                  <a:srgbClr val="2D3B45"/>
                </a:solidFill>
                <a:effectLst/>
                <a:latin typeface="Lato Extended"/>
              </a:rPr>
              <a:t>FORMAT:</a:t>
            </a:r>
          </a:p>
          <a:p>
            <a:pPr algn="l"/>
            <a:r>
              <a:rPr lang="en-US" sz="4500" b="0" i="0" dirty="0">
                <a:solidFill>
                  <a:srgbClr val="2D3B45"/>
                </a:solidFill>
                <a:effectLst/>
                <a:latin typeface="Lato Extended"/>
              </a:rPr>
              <a:t>Your Name</a:t>
            </a:r>
          </a:p>
          <a:p>
            <a:pPr algn="l"/>
            <a:r>
              <a:rPr lang="en-US" sz="4500" b="0" i="0" dirty="0">
                <a:solidFill>
                  <a:srgbClr val="2D3B45"/>
                </a:solidFill>
                <a:effectLst/>
                <a:latin typeface="Lato Extended"/>
              </a:rPr>
              <a:t>No. 1: (briefly describe </a:t>
            </a:r>
            <a:r>
              <a:rPr lang="en-US" sz="4500" b="1" i="0" dirty="0">
                <a:solidFill>
                  <a:srgbClr val="2D3B45"/>
                </a:solidFill>
                <a:effectLst/>
                <a:latin typeface="Lato Extended"/>
              </a:rPr>
              <a:t>issue/group</a:t>
            </a:r>
            <a:r>
              <a:rPr lang="en-US" sz="4500" b="0" i="0" dirty="0">
                <a:solidFill>
                  <a:srgbClr val="2D3B45"/>
                </a:solidFill>
                <a:effectLst/>
                <a:latin typeface="Lato Extended"/>
              </a:rPr>
              <a:t> and at least </a:t>
            </a:r>
            <a:r>
              <a:rPr lang="en-US" sz="4500" b="1" i="0" dirty="0">
                <a:solidFill>
                  <a:srgbClr val="2D3B45"/>
                </a:solidFill>
                <a:effectLst/>
                <a:latin typeface="Lato Extended"/>
              </a:rPr>
              <a:t>one source </a:t>
            </a:r>
            <a:r>
              <a:rPr lang="en-US" sz="4500" b="0" i="0" dirty="0">
                <a:solidFill>
                  <a:srgbClr val="2D3B45"/>
                </a:solidFill>
                <a:effectLst/>
                <a:latin typeface="Lato Extended"/>
              </a:rPr>
              <a:t>where you found information)</a:t>
            </a:r>
          </a:p>
          <a:p>
            <a:pPr algn="l"/>
            <a:r>
              <a:rPr lang="en-US" sz="4500" b="0" i="0" dirty="0">
                <a:solidFill>
                  <a:srgbClr val="2D3B45"/>
                </a:solidFill>
                <a:effectLst/>
                <a:latin typeface="Lato Extended"/>
              </a:rPr>
              <a:t>No. 2: (same – different group/issue)</a:t>
            </a:r>
          </a:p>
          <a:p>
            <a:pPr algn="l"/>
            <a:r>
              <a:rPr lang="en-US" sz="4500" b="0" i="0" dirty="0">
                <a:solidFill>
                  <a:srgbClr val="2D3B45"/>
                </a:solidFill>
                <a:effectLst/>
                <a:latin typeface="Lato Extended"/>
              </a:rPr>
              <a:t>No. 3: (same – different group/issue)</a:t>
            </a:r>
            <a:br>
              <a:rPr lang="en-US" sz="4500" b="0" i="0" dirty="0">
                <a:solidFill>
                  <a:srgbClr val="2D3B45"/>
                </a:solidFill>
                <a:effectLst/>
                <a:latin typeface="Lato Extended"/>
              </a:rPr>
            </a:br>
            <a:r>
              <a:rPr lang="en-US" sz="4500" b="0" i="0" dirty="0">
                <a:solidFill>
                  <a:srgbClr val="2D3B45"/>
                </a:solidFill>
                <a:effectLst/>
                <a:latin typeface="Lato Extended"/>
              </a:rPr>
              <a:t>___________________________________________________</a:t>
            </a:r>
          </a:p>
          <a:p>
            <a:pPr marL="0" indent="0" algn="l">
              <a:buNone/>
            </a:pPr>
            <a:r>
              <a:rPr lang="en-US" sz="4500" b="0" i="0" dirty="0">
                <a:solidFill>
                  <a:srgbClr val="2D3B45"/>
                </a:solidFill>
                <a:effectLst/>
                <a:latin typeface="Lato Extended"/>
              </a:rPr>
              <a:t>Issue should be written as a </a:t>
            </a:r>
            <a:r>
              <a:rPr lang="en-US" sz="4500" b="1" i="0" dirty="0">
                <a:solidFill>
                  <a:srgbClr val="2D3B45"/>
                </a:solidFill>
                <a:effectLst/>
                <a:latin typeface="Lato Extended"/>
              </a:rPr>
              <a:t>question</a:t>
            </a:r>
          </a:p>
          <a:p>
            <a:pPr algn="l"/>
            <a:r>
              <a:rPr lang="en-US" sz="4500" b="0" i="0" dirty="0">
                <a:solidFill>
                  <a:srgbClr val="2D3B45"/>
                </a:solidFill>
                <a:effectLst/>
                <a:highlight>
                  <a:srgbClr val="FFFF00"/>
                </a:highlight>
                <a:latin typeface="Lato Extended"/>
              </a:rPr>
              <a:t>EXAMPLE:</a:t>
            </a:r>
          </a:p>
          <a:p>
            <a:pPr marL="0" indent="0" algn="l">
              <a:buNone/>
            </a:pPr>
            <a:r>
              <a:rPr lang="en-US" sz="4500" b="0" i="0" dirty="0">
                <a:solidFill>
                  <a:srgbClr val="2D3B45"/>
                </a:solidFill>
                <a:effectLst/>
                <a:latin typeface="Lato Extended"/>
              </a:rPr>
              <a:t>No. 1: </a:t>
            </a:r>
          </a:p>
          <a:p>
            <a:pPr marL="0" indent="0" algn="l">
              <a:buNone/>
            </a:pPr>
            <a:r>
              <a:rPr lang="en-US" sz="4500" i="0" dirty="0">
                <a:solidFill>
                  <a:srgbClr val="2D3B45"/>
                </a:solidFill>
                <a:effectLst/>
                <a:latin typeface="Lato Extended"/>
              </a:rPr>
              <a:t>      </a:t>
            </a:r>
            <a:r>
              <a:rPr lang="en-US" sz="4500" i="0" u="sng" dirty="0">
                <a:solidFill>
                  <a:srgbClr val="2D3B45"/>
                </a:solidFill>
                <a:effectLst/>
                <a:latin typeface="Lato Extended"/>
              </a:rPr>
              <a:t>Group</a:t>
            </a:r>
            <a:r>
              <a:rPr lang="en-US" sz="4500" i="0" dirty="0">
                <a:solidFill>
                  <a:srgbClr val="2D3B45"/>
                </a:solidFill>
                <a:effectLst/>
                <a:latin typeface="Lato Extended"/>
              </a:rPr>
              <a:t>: Transgender</a:t>
            </a:r>
            <a:br>
              <a:rPr lang="en-US" sz="4500" i="0" dirty="0">
                <a:solidFill>
                  <a:srgbClr val="2D3B45"/>
                </a:solidFill>
                <a:effectLst/>
                <a:latin typeface="Lato Extended"/>
              </a:rPr>
            </a:br>
            <a:r>
              <a:rPr lang="en-US" sz="4500" i="0" dirty="0">
                <a:solidFill>
                  <a:srgbClr val="2D3B45"/>
                </a:solidFill>
                <a:effectLst/>
                <a:latin typeface="Lato Extended"/>
              </a:rPr>
              <a:t>      </a:t>
            </a:r>
            <a:r>
              <a:rPr lang="en-US" sz="4500" i="0" u="sng" dirty="0">
                <a:solidFill>
                  <a:srgbClr val="2D3B45"/>
                </a:solidFill>
                <a:effectLst/>
                <a:latin typeface="Lato Extended"/>
              </a:rPr>
              <a:t>Issue</a:t>
            </a:r>
            <a:r>
              <a:rPr lang="en-US" sz="4500" i="0" dirty="0">
                <a:solidFill>
                  <a:srgbClr val="2D3B45"/>
                </a:solidFill>
                <a:effectLst/>
                <a:latin typeface="Lato Extended"/>
              </a:rPr>
              <a:t>: How have people who are transgender been subjected to inequitable and unjust treatment in denial of their legal and political rights, and how have they and their allies resisted those forces to assert and achieve equal rights?</a:t>
            </a:r>
            <a:br>
              <a:rPr lang="en-US" sz="4500" i="0" dirty="0">
                <a:solidFill>
                  <a:srgbClr val="2D3B45"/>
                </a:solidFill>
                <a:effectLst/>
                <a:latin typeface="Lato Extended"/>
              </a:rPr>
            </a:br>
            <a:r>
              <a:rPr lang="en-US" sz="4500" i="0" dirty="0">
                <a:solidFill>
                  <a:srgbClr val="2D3B45"/>
                </a:solidFill>
                <a:effectLst/>
                <a:latin typeface="Lato Extended"/>
              </a:rPr>
              <a:t>      </a:t>
            </a:r>
            <a:r>
              <a:rPr lang="en-US" sz="4500" i="0" u="sng" dirty="0">
                <a:solidFill>
                  <a:srgbClr val="2D3B45"/>
                </a:solidFill>
                <a:effectLst/>
                <a:latin typeface="Lato Extended"/>
              </a:rPr>
              <a:t>SOURCE</a:t>
            </a:r>
            <a:r>
              <a:rPr lang="en-US" sz="4500" i="0" dirty="0">
                <a:solidFill>
                  <a:srgbClr val="2D3B45"/>
                </a:solidFill>
                <a:effectLst/>
                <a:latin typeface="Lato Extended"/>
              </a:rPr>
              <a:t>: </a:t>
            </a:r>
            <a:r>
              <a:rPr lang="en-US" sz="4500" b="0" i="0" dirty="0">
                <a:solidFill>
                  <a:srgbClr val="2D3B45"/>
                </a:solidFill>
                <a:effectLst/>
                <a:latin typeface="Lato Extended"/>
              </a:rPr>
              <a:t>"Transgender Rights: Should the Government Take Steps to Protect Transgender Rights?" </a:t>
            </a:r>
            <a:r>
              <a:rPr lang="en-US" sz="4500" b="0" i="1" dirty="0">
                <a:solidFill>
                  <a:srgbClr val="2D3B45"/>
                </a:solidFill>
                <a:effectLst/>
                <a:latin typeface="Lato Extended"/>
              </a:rPr>
              <a:t>Issues &amp; Controversies,</a:t>
            </a:r>
            <a:r>
              <a:rPr lang="en-US" sz="4500" b="0" i="0" dirty="0">
                <a:solidFill>
                  <a:srgbClr val="2D3B45"/>
                </a:solidFill>
                <a:effectLst/>
                <a:latin typeface="Lato Extended"/>
              </a:rPr>
              <a:t> January 25, 2021. Accessed January 26, 2021. </a:t>
            </a:r>
            <a:r>
              <a:rPr lang="en-US" sz="4500" b="0" i="0" u="sng" dirty="0">
                <a:solidFill>
                  <a:srgbClr val="2D3B45"/>
                </a:solidFill>
                <a:effectLst/>
                <a:latin typeface="Lato Extended"/>
                <a:hlinkClick r:id="rId2"/>
              </a:rPr>
              <a:t>https://icof-infobaselearning-com.vwlmcproxy01.lwtech.edu/recordurl.aspx?ID=14985 (Links to an external site.)</a:t>
            </a:r>
            <a:r>
              <a:rPr lang="en-US" sz="4500" b="0" i="0" dirty="0">
                <a:solidFill>
                  <a:srgbClr val="2D3B45"/>
                </a:solidFill>
                <a:effectLst/>
                <a:latin typeface="Lato Extended"/>
              </a:rPr>
              <a:t>.</a:t>
            </a:r>
          </a:p>
          <a:p>
            <a:endParaRPr lang="en-US" dirty="0"/>
          </a:p>
        </p:txBody>
      </p:sp>
    </p:spTree>
    <p:extLst>
      <p:ext uri="{BB962C8B-B14F-4D97-AF65-F5344CB8AC3E}">
        <p14:creationId xmlns:p14="http://schemas.microsoft.com/office/powerpoint/2010/main" val="217952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AA521-42E5-4604-8FCF-D9C47C8A11F3}"/>
              </a:ext>
            </a:extLst>
          </p:cNvPr>
          <p:cNvSpPr>
            <a:spLocks noGrp="1"/>
          </p:cNvSpPr>
          <p:nvPr>
            <p:ph type="title"/>
          </p:nvPr>
        </p:nvSpPr>
        <p:spPr/>
        <p:txBody>
          <a:bodyPr/>
          <a:lstStyle/>
          <a:p>
            <a:r>
              <a:rPr lang="en-US" b="1" dirty="0">
                <a:solidFill>
                  <a:srgbClr val="009999"/>
                </a:solidFill>
              </a:rPr>
              <a:t>Research &amp; Writing Project</a:t>
            </a:r>
            <a:br>
              <a:rPr lang="en-US" b="1" dirty="0">
                <a:solidFill>
                  <a:srgbClr val="009999"/>
                </a:solidFill>
              </a:rPr>
            </a:br>
            <a:r>
              <a:rPr lang="en-US" sz="2800" b="1" dirty="0">
                <a:solidFill>
                  <a:srgbClr val="009999"/>
                </a:solidFill>
              </a:rPr>
              <a:t>SCHEDULE</a:t>
            </a:r>
            <a:endParaRPr lang="en-US" b="1" dirty="0">
              <a:solidFill>
                <a:srgbClr val="009999"/>
              </a:solidFill>
            </a:endParaRPr>
          </a:p>
        </p:txBody>
      </p:sp>
      <p:sp>
        <p:nvSpPr>
          <p:cNvPr id="5" name="Content Placeholder 4">
            <a:extLst>
              <a:ext uri="{FF2B5EF4-FFF2-40B4-BE49-F238E27FC236}">
                <a16:creationId xmlns:a16="http://schemas.microsoft.com/office/drawing/2014/main" id="{AD87DDEE-7151-4750-A752-58147E3EB873}"/>
              </a:ext>
            </a:extLst>
          </p:cNvPr>
          <p:cNvSpPr>
            <a:spLocks noGrp="1"/>
          </p:cNvSpPr>
          <p:nvPr>
            <p:ph idx="1"/>
          </p:nvPr>
        </p:nvSpPr>
        <p:spPr>
          <a:xfrm>
            <a:off x="838200" y="1571625"/>
            <a:ext cx="10515600" cy="4605338"/>
          </a:xfrm>
        </p:spPr>
        <p:txBody>
          <a:bodyPr>
            <a:normAutofit/>
          </a:bodyPr>
          <a:lstStyle/>
          <a:p>
            <a:pPr marL="0" indent="0">
              <a:buNone/>
            </a:pPr>
            <a:br>
              <a:rPr lang="en-US" dirty="0">
                <a:effectLst/>
                <a:latin typeface="Helvetica" panose="020B0604020202020204" pitchFamily="34" charset="0"/>
                <a:ea typeface="Times New Roman" panose="02020603050405020304" pitchFamily="18" charset="0"/>
              </a:rPr>
            </a:br>
            <a:endParaRPr lang="en-US" dirty="0"/>
          </a:p>
        </p:txBody>
      </p:sp>
      <p:graphicFrame>
        <p:nvGraphicFramePr>
          <p:cNvPr id="3" name="Table 2">
            <a:extLst>
              <a:ext uri="{FF2B5EF4-FFF2-40B4-BE49-F238E27FC236}">
                <a16:creationId xmlns:a16="http://schemas.microsoft.com/office/drawing/2014/main" id="{F08243FB-8EB6-9FB9-17BB-8E7086191FE7}"/>
              </a:ext>
            </a:extLst>
          </p:cNvPr>
          <p:cNvGraphicFramePr>
            <a:graphicFrameLocks noGrp="1"/>
          </p:cNvGraphicFramePr>
          <p:nvPr>
            <p:extLst>
              <p:ext uri="{D42A27DB-BD31-4B8C-83A1-F6EECF244321}">
                <p14:modId xmlns:p14="http://schemas.microsoft.com/office/powerpoint/2010/main" val="39994531"/>
              </p:ext>
            </p:extLst>
          </p:nvPr>
        </p:nvGraphicFramePr>
        <p:xfrm>
          <a:off x="2550161" y="1348739"/>
          <a:ext cx="8117839" cy="5144136"/>
        </p:xfrm>
        <a:graphic>
          <a:graphicData uri="http://schemas.openxmlformats.org/drawingml/2006/table">
            <a:tbl>
              <a:tblPr firstRow="1" firstCol="1" bandRow="1"/>
              <a:tblGrid>
                <a:gridCol w="4605389">
                  <a:extLst>
                    <a:ext uri="{9D8B030D-6E8A-4147-A177-3AD203B41FA5}">
                      <a16:colId xmlns:a16="http://schemas.microsoft.com/office/drawing/2014/main" val="1339026210"/>
                    </a:ext>
                  </a:extLst>
                </a:gridCol>
                <a:gridCol w="2649188">
                  <a:extLst>
                    <a:ext uri="{9D8B030D-6E8A-4147-A177-3AD203B41FA5}">
                      <a16:colId xmlns:a16="http://schemas.microsoft.com/office/drawing/2014/main" val="3921069217"/>
                    </a:ext>
                  </a:extLst>
                </a:gridCol>
                <a:gridCol w="863262">
                  <a:extLst>
                    <a:ext uri="{9D8B030D-6E8A-4147-A177-3AD203B41FA5}">
                      <a16:colId xmlns:a16="http://schemas.microsoft.com/office/drawing/2014/main" val="1355920001"/>
                    </a:ext>
                  </a:extLst>
                </a:gridCol>
              </a:tblGrid>
              <a:tr h="297992">
                <a:tc gridSpan="3">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PROJECT TIMELINE (300)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9382618"/>
                  </a:ext>
                </a:extLst>
              </a:tr>
              <a:tr h="297992">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Assignment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Due Date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Points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53122913"/>
                  </a:ext>
                </a:extLst>
              </a:tr>
              <a:tr h="993685">
                <a:tc>
                  <a:txBody>
                    <a:bodyPr/>
                    <a:lstStyle/>
                    <a:p>
                      <a:pPr marL="0" marR="0" algn="l">
                        <a:lnSpc>
                          <a:spcPct val="106000"/>
                        </a:lnSpc>
                        <a:spcBef>
                          <a:spcPts val="0"/>
                        </a:spcBef>
                        <a:spcAft>
                          <a:spcPts val="800"/>
                        </a:spcAft>
                      </a:pP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Proposed Research Issues – top 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4 (Thursday)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4718503"/>
                  </a:ext>
                </a:extLst>
              </a:tr>
              <a:tr h="714979">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Annotated Bibliography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15 (Monday)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161604401"/>
                  </a:ext>
                </a:extLst>
              </a:tr>
              <a:tr h="714979">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 First Draft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26 (Friday)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358441"/>
                  </a:ext>
                </a:extLst>
              </a:tr>
              <a:tr h="993685">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PowerPoint Upload/Replies to 3 other students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5/7 (Monday/Wednesday)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40/20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038865"/>
                  </a:ext>
                </a:extLst>
              </a:tr>
              <a:tr h="832832">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Oral Presentations (with PowerPoint)</a:t>
                      </a: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u="sng"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sign up </a:t>
                      </a: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for a time slot by Jun 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8 and 13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9514861"/>
                  </a:ext>
                </a:extLst>
              </a:tr>
              <a:tr h="297992">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-Final Draft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14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150</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341938"/>
                  </a:ext>
                </a:extLst>
              </a:tr>
            </a:tbl>
          </a:graphicData>
        </a:graphic>
      </p:graphicFrame>
    </p:spTree>
    <p:extLst>
      <p:ext uri="{BB962C8B-B14F-4D97-AF65-F5344CB8AC3E}">
        <p14:creationId xmlns:p14="http://schemas.microsoft.com/office/powerpoint/2010/main" val="326830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9856-A9A0-4AE8-8146-2C11EAA16CCF}"/>
              </a:ext>
            </a:extLst>
          </p:cNvPr>
          <p:cNvSpPr>
            <a:spLocks noGrp="1"/>
          </p:cNvSpPr>
          <p:nvPr>
            <p:ph type="title"/>
          </p:nvPr>
        </p:nvSpPr>
        <p:spPr/>
        <p:txBody>
          <a:bodyPr/>
          <a:lstStyle/>
          <a:p>
            <a:r>
              <a:rPr lang="en-US" dirty="0"/>
              <a:t>Annotated Bibliography</a:t>
            </a:r>
          </a:p>
        </p:txBody>
      </p:sp>
      <p:sp>
        <p:nvSpPr>
          <p:cNvPr id="3" name="Content Placeholder 2">
            <a:extLst>
              <a:ext uri="{FF2B5EF4-FFF2-40B4-BE49-F238E27FC236}">
                <a16:creationId xmlns:a16="http://schemas.microsoft.com/office/drawing/2014/main" id="{AF5EBE88-7C66-4B6F-971A-941950F41D4C}"/>
              </a:ext>
            </a:extLst>
          </p:cNvPr>
          <p:cNvSpPr>
            <a:spLocks noGrp="1"/>
          </p:cNvSpPr>
          <p:nvPr>
            <p:ph idx="1"/>
          </p:nvPr>
        </p:nvSpPr>
        <p:spPr>
          <a:xfrm>
            <a:off x="457200" y="1405890"/>
            <a:ext cx="11315700" cy="5189220"/>
          </a:xfrm>
        </p:spPr>
        <p:txBody>
          <a:bodyPr>
            <a:normAutofit fontScale="55000" lnSpcReduction="20000"/>
          </a:bodyPr>
          <a:lstStyle/>
          <a:p>
            <a:pPr algn="l"/>
            <a:r>
              <a:rPr lang="en-US" b="0" i="0" dirty="0">
                <a:solidFill>
                  <a:srgbClr val="2D3B45"/>
                </a:solidFill>
                <a:effectLst/>
                <a:latin typeface="Lato Extended"/>
              </a:rPr>
              <a:t> [FORMAT]</a:t>
            </a:r>
          </a:p>
          <a:p>
            <a:pPr algn="r"/>
            <a:r>
              <a:rPr lang="en-US" b="0" i="0" dirty="0">
                <a:solidFill>
                  <a:srgbClr val="2D3B45"/>
                </a:solidFill>
                <a:effectLst/>
                <a:latin typeface="Lato Extended"/>
              </a:rPr>
              <a:t> YOUR NAME</a:t>
            </a:r>
          </a:p>
          <a:p>
            <a:pPr algn="ctr"/>
            <a:r>
              <a:rPr lang="en-US" b="1" i="0" dirty="0">
                <a:solidFill>
                  <a:srgbClr val="2D3B45"/>
                </a:solidFill>
                <a:effectLst/>
                <a:latin typeface="Lato Extended"/>
              </a:rPr>
              <a:t>Annotated Bibliography</a:t>
            </a:r>
            <a:endParaRPr lang="en-US" b="0" i="0" dirty="0">
              <a:solidFill>
                <a:srgbClr val="2D3B45"/>
              </a:solidFill>
              <a:effectLst/>
              <a:latin typeface="Lato Extended"/>
            </a:endParaRPr>
          </a:p>
          <a:p>
            <a:pPr algn="l"/>
            <a:r>
              <a:rPr lang="en-US" b="0" i="1" dirty="0">
                <a:solidFill>
                  <a:srgbClr val="2D3B45"/>
                </a:solidFill>
                <a:effectLst/>
                <a:latin typeface="Lato Extended"/>
              </a:rPr>
              <a:t>[Write YOUR APPROVED ISSUE here, e.g.:]</a:t>
            </a:r>
            <a:endParaRPr lang="en-US" b="0" i="0" dirty="0">
              <a:solidFill>
                <a:srgbClr val="2D3B45"/>
              </a:solidFill>
              <a:effectLst/>
              <a:latin typeface="Lato Extended"/>
            </a:endParaRPr>
          </a:p>
          <a:p>
            <a:pPr algn="l"/>
            <a:r>
              <a:rPr lang="en-US" b="0" i="0" dirty="0">
                <a:solidFill>
                  <a:srgbClr val="2D3B45"/>
                </a:solidFill>
                <a:effectLst/>
                <a:latin typeface="Lato Extended"/>
              </a:rPr>
              <a:t>ISSUE: How have people who are transgender been subjected to inequitable and unjust treatment in denial of their legal and political rights, and how have they and their allies resisted those forces to assert and achieve equal rights?</a:t>
            </a:r>
          </a:p>
          <a:p>
            <a:pPr algn="l"/>
            <a:r>
              <a:rPr lang="en-US" b="0" i="0" dirty="0">
                <a:solidFill>
                  <a:srgbClr val="2D3B45"/>
                </a:solidFill>
                <a:effectLst/>
                <a:latin typeface="Lato Extended"/>
              </a:rPr>
              <a:t>  </a:t>
            </a:r>
            <a:r>
              <a:rPr lang="en-US" b="0" i="1" dirty="0">
                <a:solidFill>
                  <a:srgbClr val="2D3B45"/>
                </a:solidFill>
                <a:effectLst/>
                <a:latin typeface="Lato Extended"/>
              </a:rPr>
              <a:t>[begin citing your sources here, with 1-3 sentence summary of content (Annotation), e.g.:]</a:t>
            </a:r>
            <a:endParaRPr lang="en-US" b="0" i="0" dirty="0">
              <a:solidFill>
                <a:srgbClr val="2D3B45"/>
              </a:solidFill>
              <a:effectLst/>
              <a:latin typeface="Lato Extended"/>
            </a:endParaRPr>
          </a:p>
          <a:p>
            <a:pPr algn="l"/>
            <a:r>
              <a:rPr lang="en-US" b="0" i="0" dirty="0">
                <a:solidFill>
                  <a:srgbClr val="2D3B45"/>
                </a:solidFill>
                <a:effectLst/>
                <a:latin typeface="Lato Extended"/>
              </a:rPr>
              <a:t>1.</a:t>
            </a:r>
            <a:r>
              <a:rPr lang="en-US" b="0" i="1" dirty="0">
                <a:solidFill>
                  <a:srgbClr val="2D3B45"/>
                </a:solidFill>
                <a:effectLst/>
                <a:latin typeface="Lato Extended"/>
              </a:rPr>
              <a:t> </a:t>
            </a:r>
            <a:r>
              <a:rPr lang="en-US" b="0" i="0" dirty="0">
                <a:solidFill>
                  <a:srgbClr val="2D3B45"/>
                </a:solidFill>
                <a:effectLst/>
                <a:latin typeface="inherit"/>
              </a:rPr>
              <a:t>  "Transgender Rights: Should the Government Take Steps to Protect Transgender Rights?" </a:t>
            </a:r>
            <a:r>
              <a:rPr lang="en-US" b="0" i="1" dirty="0">
                <a:solidFill>
                  <a:srgbClr val="2D3B45"/>
                </a:solidFill>
                <a:effectLst/>
                <a:latin typeface="inherit"/>
              </a:rPr>
              <a:t>Issues &amp; Controversies,</a:t>
            </a:r>
            <a:r>
              <a:rPr lang="en-US" b="0" i="0" dirty="0">
                <a:solidFill>
                  <a:srgbClr val="2D3B45"/>
                </a:solidFill>
                <a:effectLst/>
                <a:latin typeface="inherit"/>
              </a:rPr>
              <a:t> January 25, 2021. Accessed January 26, 2021. </a:t>
            </a:r>
            <a:r>
              <a:rPr lang="en-US" b="0" i="0" u="sng" dirty="0">
                <a:solidFill>
                  <a:srgbClr val="2D3B45"/>
                </a:solidFill>
                <a:effectLst/>
                <a:latin typeface="inherit"/>
                <a:hlinkClick r:id="rId2"/>
              </a:rPr>
              <a:t>https://icof-infobaselearning-com.vwlmcproxy01.lwtech.edu/recordurl.aspx?ID=14985 (Links to an external site.)</a:t>
            </a:r>
            <a:r>
              <a:rPr lang="en-US" b="0" i="0" dirty="0">
                <a:solidFill>
                  <a:srgbClr val="2D3B45"/>
                </a:solidFill>
                <a:effectLst/>
                <a:latin typeface="inherit"/>
              </a:rPr>
              <a:t>. </a:t>
            </a:r>
            <a:endParaRPr lang="en-US" b="0" i="0" dirty="0">
              <a:solidFill>
                <a:srgbClr val="2D3B45"/>
              </a:solidFill>
              <a:effectLst/>
              <a:latin typeface="Lato Extended"/>
            </a:endParaRPr>
          </a:p>
          <a:p>
            <a:pPr algn="l"/>
            <a:r>
              <a:rPr lang="en-US" b="0" i="1" dirty="0">
                <a:solidFill>
                  <a:srgbClr val="2D3B45"/>
                </a:solidFill>
                <a:effectLst/>
                <a:latin typeface="Lato Extended"/>
              </a:rPr>
              <a:t>[continue citing 6 more sources]</a:t>
            </a:r>
            <a:endParaRPr lang="en-US" b="0" i="0" dirty="0">
              <a:solidFill>
                <a:srgbClr val="2D3B45"/>
              </a:solidFill>
              <a:effectLst/>
              <a:latin typeface="Lato Extended"/>
            </a:endParaRPr>
          </a:p>
          <a:p>
            <a:pPr algn="l"/>
            <a:r>
              <a:rPr lang="en-US" b="0" i="0" dirty="0">
                <a:solidFill>
                  <a:srgbClr val="2D3B45"/>
                </a:solidFill>
                <a:effectLst/>
                <a:latin typeface="Lato Extended"/>
              </a:rPr>
              <a:t>2.</a:t>
            </a:r>
          </a:p>
          <a:p>
            <a:pPr algn="l"/>
            <a:r>
              <a:rPr lang="en-US" b="0" i="0" dirty="0">
                <a:solidFill>
                  <a:srgbClr val="2D3B45"/>
                </a:solidFill>
                <a:effectLst/>
                <a:latin typeface="Lato Extended"/>
              </a:rPr>
              <a:t>3. </a:t>
            </a:r>
          </a:p>
          <a:p>
            <a:pPr algn="l"/>
            <a:r>
              <a:rPr lang="en-US" b="0" i="0" dirty="0">
                <a:solidFill>
                  <a:srgbClr val="2D3B45"/>
                </a:solidFill>
                <a:effectLst/>
                <a:latin typeface="Lato Extended"/>
              </a:rPr>
              <a:t>4.</a:t>
            </a:r>
          </a:p>
          <a:p>
            <a:pPr algn="l"/>
            <a:r>
              <a:rPr lang="en-US" b="0" i="0" dirty="0">
                <a:solidFill>
                  <a:srgbClr val="2D3B45"/>
                </a:solidFill>
                <a:effectLst/>
                <a:latin typeface="Lato Extended"/>
              </a:rPr>
              <a:t>5.</a:t>
            </a:r>
          </a:p>
          <a:p>
            <a:pPr algn="l"/>
            <a:r>
              <a:rPr lang="en-US" b="0" i="0" dirty="0">
                <a:solidFill>
                  <a:srgbClr val="2D3B45"/>
                </a:solidFill>
                <a:effectLst/>
                <a:latin typeface="Lato Extended"/>
              </a:rPr>
              <a:t>6.</a:t>
            </a:r>
          </a:p>
          <a:p>
            <a:pPr algn="l"/>
            <a:r>
              <a:rPr lang="en-US" b="0" i="0" dirty="0">
                <a:solidFill>
                  <a:srgbClr val="2D3B45"/>
                </a:solidFill>
                <a:effectLst/>
                <a:latin typeface="Lato Extended"/>
              </a:rPr>
              <a:t>7.</a:t>
            </a:r>
          </a:p>
          <a:p>
            <a:endParaRPr lang="en-US" dirty="0"/>
          </a:p>
        </p:txBody>
      </p:sp>
    </p:spTree>
    <p:extLst>
      <p:ext uri="{BB962C8B-B14F-4D97-AF65-F5344CB8AC3E}">
        <p14:creationId xmlns:p14="http://schemas.microsoft.com/office/powerpoint/2010/main" val="297849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76D00E-CD5F-4C39-B6B4-5F5F0A510E04}"/>
              </a:ext>
            </a:extLst>
          </p:cNvPr>
          <p:cNvSpPr>
            <a:spLocks noGrp="1"/>
          </p:cNvSpPr>
          <p:nvPr>
            <p:ph type="title"/>
          </p:nvPr>
        </p:nvSpPr>
        <p:spPr/>
        <p:txBody>
          <a:bodyPr>
            <a:normAutofit/>
          </a:bodyPr>
          <a:lstStyle/>
          <a:p>
            <a:r>
              <a:rPr lang="en-US" sz="3600" b="1" dirty="0">
                <a:solidFill>
                  <a:srgbClr val="009999"/>
                </a:solidFill>
                <a:latin typeface="+mn-lt"/>
              </a:rPr>
              <a:t>Annotated Bibliography – Student SAMPLE</a:t>
            </a:r>
          </a:p>
        </p:txBody>
      </p:sp>
      <p:pic>
        <p:nvPicPr>
          <p:cNvPr id="8" name="Content Placeholder 7" descr="Sample student Annotated Bibliography">
            <a:extLst>
              <a:ext uri="{FF2B5EF4-FFF2-40B4-BE49-F238E27FC236}">
                <a16:creationId xmlns:a16="http://schemas.microsoft.com/office/drawing/2014/main" id="{2D7A6F66-8BD0-4B0E-813B-2283914146AC}"/>
              </a:ext>
            </a:extLst>
          </p:cNvPr>
          <p:cNvPicPr>
            <a:picLocks noGrp="1" noChangeAspect="1"/>
          </p:cNvPicPr>
          <p:nvPr>
            <p:ph sz="half" idx="1"/>
          </p:nvPr>
        </p:nvPicPr>
        <p:blipFill>
          <a:blip r:embed="rId2"/>
          <a:stretch>
            <a:fillRect/>
          </a:stretch>
        </p:blipFill>
        <p:spPr>
          <a:xfrm>
            <a:off x="1760220" y="1383780"/>
            <a:ext cx="4517071" cy="5322720"/>
          </a:xfrm>
          <a:prstGeom prst="rect">
            <a:avLst/>
          </a:prstGeom>
          <a:ln w="3175">
            <a:solidFill>
              <a:schemeClr val="tx1"/>
            </a:solidFill>
          </a:ln>
        </p:spPr>
      </p:pic>
      <p:pic>
        <p:nvPicPr>
          <p:cNvPr id="9" name="Content Placeholder 8">
            <a:extLst>
              <a:ext uri="{FF2B5EF4-FFF2-40B4-BE49-F238E27FC236}">
                <a16:creationId xmlns:a16="http://schemas.microsoft.com/office/drawing/2014/main" id="{7036032B-4E18-472A-9EA0-02D2C9FAE761}"/>
              </a:ext>
            </a:extLst>
          </p:cNvPr>
          <p:cNvPicPr>
            <a:picLocks noGrp="1" noChangeAspect="1"/>
          </p:cNvPicPr>
          <p:nvPr>
            <p:ph sz="half" idx="2"/>
          </p:nvPr>
        </p:nvPicPr>
        <p:blipFill>
          <a:blip r:embed="rId3"/>
          <a:stretch>
            <a:fillRect/>
          </a:stretch>
        </p:blipFill>
        <p:spPr>
          <a:xfrm>
            <a:off x="6389370" y="1383780"/>
            <a:ext cx="4191189" cy="5322720"/>
          </a:xfrm>
          <a:prstGeom prst="rect">
            <a:avLst/>
          </a:prstGeom>
          <a:ln w="3175">
            <a:solidFill>
              <a:schemeClr val="tx1"/>
            </a:solidFill>
          </a:ln>
        </p:spPr>
      </p:pic>
    </p:spTree>
    <p:extLst>
      <p:ext uri="{BB962C8B-B14F-4D97-AF65-F5344CB8AC3E}">
        <p14:creationId xmlns:p14="http://schemas.microsoft.com/office/powerpoint/2010/main" val="379827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AA521-42E5-4604-8FCF-D9C47C8A11F3}"/>
              </a:ext>
            </a:extLst>
          </p:cNvPr>
          <p:cNvSpPr>
            <a:spLocks noGrp="1"/>
          </p:cNvSpPr>
          <p:nvPr>
            <p:ph type="title"/>
          </p:nvPr>
        </p:nvSpPr>
        <p:spPr/>
        <p:txBody>
          <a:bodyPr/>
          <a:lstStyle/>
          <a:p>
            <a:r>
              <a:rPr lang="en-US" b="1" dirty="0">
                <a:solidFill>
                  <a:srgbClr val="009999"/>
                </a:solidFill>
              </a:rPr>
              <a:t>Research &amp; Writing Project</a:t>
            </a:r>
            <a:br>
              <a:rPr lang="en-US" b="1" dirty="0">
                <a:solidFill>
                  <a:srgbClr val="009999"/>
                </a:solidFill>
              </a:rPr>
            </a:br>
            <a:r>
              <a:rPr lang="en-US" sz="2800" b="1" dirty="0">
                <a:solidFill>
                  <a:srgbClr val="009999"/>
                </a:solidFill>
              </a:rPr>
              <a:t>SCHEDULE</a:t>
            </a:r>
            <a:endParaRPr lang="en-US" b="1" dirty="0">
              <a:solidFill>
                <a:srgbClr val="009999"/>
              </a:solidFill>
            </a:endParaRPr>
          </a:p>
        </p:txBody>
      </p:sp>
      <p:sp>
        <p:nvSpPr>
          <p:cNvPr id="5" name="Content Placeholder 4">
            <a:extLst>
              <a:ext uri="{FF2B5EF4-FFF2-40B4-BE49-F238E27FC236}">
                <a16:creationId xmlns:a16="http://schemas.microsoft.com/office/drawing/2014/main" id="{AD87DDEE-7151-4750-A752-58147E3EB873}"/>
              </a:ext>
            </a:extLst>
          </p:cNvPr>
          <p:cNvSpPr>
            <a:spLocks noGrp="1"/>
          </p:cNvSpPr>
          <p:nvPr>
            <p:ph idx="1"/>
          </p:nvPr>
        </p:nvSpPr>
        <p:spPr>
          <a:xfrm>
            <a:off x="838200" y="1571625"/>
            <a:ext cx="10515600" cy="4605338"/>
          </a:xfrm>
        </p:spPr>
        <p:txBody>
          <a:bodyPr>
            <a:normAutofit/>
          </a:bodyPr>
          <a:lstStyle/>
          <a:p>
            <a:pPr marL="0" indent="0">
              <a:buNone/>
            </a:pPr>
            <a:br>
              <a:rPr lang="en-US" dirty="0">
                <a:effectLst/>
                <a:latin typeface="Helvetica" panose="020B0604020202020204" pitchFamily="34" charset="0"/>
                <a:ea typeface="Times New Roman" panose="02020603050405020304" pitchFamily="18" charset="0"/>
              </a:rPr>
            </a:br>
            <a:endParaRPr lang="en-US" dirty="0"/>
          </a:p>
        </p:txBody>
      </p:sp>
      <p:graphicFrame>
        <p:nvGraphicFramePr>
          <p:cNvPr id="3" name="Table 2">
            <a:extLst>
              <a:ext uri="{FF2B5EF4-FFF2-40B4-BE49-F238E27FC236}">
                <a16:creationId xmlns:a16="http://schemas.microsoft.com/office/drawing/2014/main" id="{02FD76EF-0D35-0BAB-DFD1-CC960B5F6283}"/>
              </a:ext>
            </a:extLst>
          </p:cNvPr>
          <p:cNvGraphicFramePr>
            <a:graphicFrameLocks noGrp="1"/>
          </p:cNvGraphicFramePr>
          <p:nvPr>
            <p:extLst>
              <p:ext uri="{D42A27DB-BD31-4B8C-83A1-F6EECF244321}">
                <p14:modId xmlns:p14="http://schemas.microsoft.com/office/powerpoint/2010/main" val="837106701"/>
              </p:ext>
            </p:extLst>
          </p:nvPr>
        </p:nvGraphicFramePr>
        <p:xfrm>
          <a:off x="2641600" y="1300481"/>
          <a:ext cx="7325359" cy="5354320"/>
        </p:xfrm>
        <a:graphic>
          <a:graphicData uri="http://schemas.openxmlformats.org/drawingml/2006/table">
            <a:tbl>
              <a:tblPr firstRow="1" firstCol="1" bandRow="1"/>
              <a:tblGrid>
                <a:gridCol w="4155801">
                  <a:extLst>
                    <a:ext uri="{9D8B030D-6E8A-4147-A177-3AD203B41FA5}">
                      <a16:colId xmlns:a16="http://schemas.microsoft.com/office/drawing/2014/main" val="1296020779"/>
                    </a:ext>
                  </a:extLst>
                </a:gridCol>
                <a:gridCol w="2390569">
                  <a:extLst>
                    <a:ext uri="{9D8B030D-6E8A-4147-A177-3AD203B41FA5}">
                      <a16:colId xmlns:a16="http://schemas.microsoft.com/office/drawing/2014/main" val="731505982"/>
                    </a:ext>
                  </a:extLst>
                </a:gridCol>
                <a:gridCol w="778989">
                  <a:extLst>
                    <a:ext uri="{9D8B030D-6E8A-4147-A177-3AD203B41FA5}">
                      <a16:colId xmlns:a16="http://schemas.microsoft.com/office/drawing/2014/main" val="1037177463"/>
                    </a:ext>
                  </a:extLst>
                </a:gridCol>
              </a:tblGrid>
              <a:tr h="310167">
                <a:tc gridSpan="3">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PROJECT TIMELINE (300)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6192599"/>
                  </a:ext>
                </a:extLst>
              </a:tr>
              <a:tr h="310167">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Assignment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Due Date</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Points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8393787"/>
                  </a:ext>
                </a:extLst>
              </a:tr>
              <a:tr h="1034287">
                <a:tc>
                  <a:txBody>
                    <a:bodyPr/>
                    <a:lstStyle/>
                    <a:p>
                      <a:pPr marL="0" marR="0" algn="l">
                        <a:lnSpc>
                          <a:spcPct val="106000"/>
                        </a:lnSpc>
                        <a:spcBef>
                          <a:spcPts val="0"/>
                        </a:spcBef>
                        <a:spcAft>
                          <a:spcPts val="800"/>
                        </a:spcAft>
                      </a:pP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Proposed Research Issues – top 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4 (Thursday)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255039"/>
                  </a:ext>
                </a:extLst>
              </a:tr>
              <a:tr h="744192">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Annotated Bibliography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15 (Monday)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528800"/>
                  </a:ext>
                </a:extLst>
              </a:tr>
              <a:tr h="744192">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 First Draft</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May 26 (Friday)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917437031"/>
                  </a:ext>
                </a:extLst>
              </a:tr>
              <a:tr h="1034287">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PowerPoint Upload/Replies to 3 other students</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5/7 (Monday/Wednesday)</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40/20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352031"/>
                  </a:ext>
                </a:extLst>
              </a:tr>
              <a:tr h="866861">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Oral Presentations (with PowerPoint)</a:t>
                      </a:r>
                      <a:b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1500" u="sng"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sign up </a:t>
                      </a: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for a time slot by Jun 2</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8 and 13</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7406032"/>
                  </a:ext>
                </a:extLst>
              </a:tr>
              <a:tr h="310167">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Research Report -Final Draft </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Jun 14</a:t>
                      </a:r>
                      <a:endParaRPr lang="en-US"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6000"/>
                        </a:lnSpc>
                        <a:spcBef>
                          <a:spcPts val="0"/>
                        </a:spcBef>
                        <a:spcAft>
                          <a:spcPts val="800"/>
                        </a:spcAft>
                      </a:pPr>
                      <a:r>
                        <a:rPr lang="en-US" sz="1500" kern="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150</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063" marR="9063" marT="9063" marB="906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070910"/>
                  </a:ext>
                </a:extLst>
              </a:tr>
            </a:tbl>
          </a:graphicData>
        </a:graphic>
      </p:graphicFrame>
    </p:spTree>
    <p:extLst>
      <p:ext uri="{BB962C8B-B14F-4D97-AF65-F5344CB8AC3E}">
        <p14:creationId xmlns:p14="http://schemas.microsoft.com/office/powerpoint/2010/main" val="249748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C13D-7413-CEFC-3053-252637C2FEBE}"/>
              </a:ext>
            </a:extLst>
          </p:cNvPr>
          <p:cNvSpPr>
            <a:spLocks noGrp="1"/>
          </p:cNvSpPr>
          <p:nvPr>
            <p:ph type="title"/>
          </p:nvPr>
        </p:nvSpPr>
        <p:spPr/>
        <p:txBody>
          <a:bodyPr/>
          <a:lstStyle/>
          <a:p>
            <a:r>
              <a:rPr lang="en-US" b="1" dirty="0">
                <a:solidFill>
                  <a:srgbClr val="009999"/>
                </a:solidFill>
              </a:rPr>
              <a:t>Research “RoadMap” Model</a:t>
            </a:r>
          </a:p>
        </p:txBody>
      </p:sp>
      <p:sp>
        <p:nvSpPr>
          <p:cNvPr id="3" name="Content Placeholder 2">
            <a:extLst>
              <a:ext uri="{FF2B5EF4-FFF2-40B4-BE49-F238E27FC236}">
                <a16:creationId xmlns:a16="http://schemas.microsoft.com/office/drawing/2014/main" id="{CE26CE38-3DDB-12C3-0959-570D1B9D6BEF}"/>
              </a:ext>
            </a:extLst>
          </p:cNvPr>
          <p:cNvSpPr>
            <a:spLocks noGrp="1"/>
          </p:cNvSpPr>
          <p:nvPr>
            <p:ph sz="half" idx="1"/>
          </p:nvPr>
        </p:nvSpPr>
        <p:spPr>
          <a:xfrm>
            <a:off x="628650" y="1323975"/>
            <a:ext cx="5467350" cy="5168900"/>
          </a:xfrm>
        </p:spPr>
        <p:txBody>
          <a:bodyPr>
            <a:normAutofit fontScale="25000" lnSpcReduction="20000"/>
          </a:bodyPr>
          <a:lstStyle/>
          <a:p>
            <a:pPr marL="0" marR="0" indent="0">
              <a:lnSpc>
                <a:spcPct val="107000"/>
              </a:lnSpc>
              <a:spcBef>
                <a:spcPts val="0"/>
              </a:spcBef>
              <a:spcAft>
                <a:spcPts val="800"/>
              </a:spcAft>
              <a:buNone/>
            </a:pPr>
            <a:r>
              <a:rPr lang="en-US" sz="7200" b="1" dirty="0">
                <a:effectLst/>
                <a:latin typeface="Calibri" panose="020F0502020204030204" pitchFamily="34" charset="0"/>
                <a:ea typeface="Calibri" panose="020F0502020204030204" pitchFamily="34" charset="0"/>
                <a:cs typeface="Times New Roman" panose="02020603050405020304" pitchFamily="18" charset="0"/>
              </a:rPr>
              <a:t>RESEARCH “ROADMAP” </a:t>
            </a:r>
            <a:r>
              <a:rPr lang="en-US" sz="7200" dirty="0">
                <a:effectLst/>
                <a:latin typeface="Calibri" panose="020F0502020204030204" pitchFamily="34" charset="0"/>
                <a:ea typeface="Calibri" panose="020F0502020204030204" pitchFamily="34" charset="0"/>
                <a:cs typeface="Times New Roman" panose="02020603050405020304" pitchFamily="18" charset="0"/>
              </a:rPr>
              <a:t>Model – </a:t>
            </a:r>
            <a:r>
              <a:rPr lang="en-US" sz="7200" u="sng" dirty="0">
                <a:effectLst/>
                <a:latin typeface="Calibri" panose="020F0502020204030204" pitchFamily="34" charset="0"/>
                <a:ea typeface="Calibri" panose="020F0502020204030204" pitchFamily="34" charset="0"/>
                <a:cs typeface="Times New Roman" panose="02020603050405020304" pitchFamily="18" charset="0"/>
              </a:rPr>
              <a:t>Supporting evidence</a:t>
            </a:r>
            <a:r>
              <a:rPr lang="en-US" sz="7200" dirty="0">
                <a:effectLst/>
                <a:latin typeface="Calibri" panose="020F0502020204030204" pitchFamily="34" charset="0"/>
                <a:ea typeface="Calibri" panose="020F0502020204030204" pitchFamily="34" charset="0"/>
                <a:cs typeface="Times New Roman" panose="02020603050405020304" pitchFamily="18" charset="0"/>
              </a:rPr>
              <a:t> you are looking for as you do your research:</a:t>
            </a:r>
          </a:p>
          <a:p>
            <a:pPr marL="0" marR="0" indent="0">
              <a:lnSpc>
                <a:spcPct val="107000"/>
              </a:lnSpc>
              <a:spcBef>
                <a:spcPts val="0"/>
              </a:spcBef>
              <a:spcAft>
                <a:spcPts val="800"/>
              </a:spcAft>
              <a:buNone/>
            </a:pPr>
            <a:r>
              <a:rPr lang="en-US" sz="7200" dirty="0">
                <a:effectLst/>
                <a:latin typeface="Calibri" panose="020F0502020204030204" pitchFamily="34" charset="0"/>
                <a:ea typeface="Calibri" panose="020F0502020204030204" pitchFamily="34" charset="0"/>
                <a:cs typeface="Times New Roman" panose="02020603050405020304" pitchFamily="18" charset="0"/>
              </a:rPr>
              <a:t>1. PROBLEM/ISSUE:  </a:t>
            </a:r>
            <a:r>
              <a:rPr lang="en-US" sz="7200" u="sng" dirty="0">
                <a:effectLst/>
                <a:latin typeface="Calibri" panose="020F0502020204030204" pitchFamily="34" charset="0"/>
                <a:ea typeface="Calibri" panose="020F0502020204030204" pitchFamily="34" charset="0"/>
                <a:cs typeface="Times New Roman" panose="02020603050405020304" pitchFamily="18" charset="0"/>
              </a:rPr>
              <a:t>What</a:t>
            </a:r>
            <a:r>
              <a:rPr lang="en-US" sz="7200" dirty="0">
                <a:effectLst/>
                <a:latin typeface="Calibri" panose="020F0502020204030204" pitchFamily="34" charset="0"/>
                <a:ea typeface="Calibri" panose="020F0502020204030204" pitchFamily="34" charset="0"/>
                <a:cs typeface="Times New Roman" panose="02020603050405020304" pitchFamily="18" charset="0"/>
              </a:rPr>
              <a:t> is </a:t>
            </a:r>
            <a:r>
              <a:rPr lang="en-US" sz="7200" b="1" dirty="0">
                <a:effectLst/>
                <a:latin typeface="Calibri" panose="020F0502020204030204" pitchFamily="34" charset="0"/>
                <a:ea typeface="Calibri" panose="020F0502020204030204" pitchFamily="34" charset="0"/>
                <a:cs typeface="Times New Roman" panose="02020603050405020304" pitchFamily="18" charset="0"/>
              </a:rPr>
              <a:t>the Problem/Issue </a:t>
            </a:r>
            <a:r>
              <a:rPr lang="en-US" sz="7200" dirty="0">
                <a:effectLst/>
                <a:latin typeface="Calibri" panose="020F0502020204030204" pitchFamily="34" charset="0"/>
                <a:ea typeface="Calibri" panose="020F0502020204030204" pitchFamily="34" charset="0"/>
                <a:cs typeface="Times New Roman" panose="02020603050405020304" pitchFamily="18" charset="0"/>
              </a:rPr>
              <a:t>experienced by the group/community of people (evidence)</a:t>
            </a:r>
          </a:p>
          <a:p>
            <a:pPr marL="0" marR="0" indent="0">
              <a:lnSpc>
                <a:spcPct val="107000"/>
              </a:lnSpc>
              <a:spcBef>
                <a:spcPts val="0"/>
              </a:spcBef>
              <a:spcAft>
                <a:spcPts val="800"/>
              </a:spcAft>
              <a:buNone/>
            </a:pP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latin typeface="Calibri" panose="020F0502020204030204" pitchFamily="34" charset="0"/>
                <a:ea typeface="Calibri" panose="020F0502020204030204" pitchFamily="34" charset="0"/>
                <a:cs typeface="Times New Roman" panose="02020603050405020304" pitchFamily="18" charset="0"/>
              </a:rPr>
              <a:t>2. MARGINALIZED COMMUNITY: </a:t>
            </a:r>
            <a:r>
              <a:rPr lang="en-US" sz="7200" u="sng" dirty="0">
                <a:effectLst/>
                <a:latin typeface="Calibri" panose="020F0502020204030204" pitchFamily="34" charset="0"/>
                <a:ea typeface="Calibri" panose="020F0502020204030204" pitchFamily="34" charset="0"/>
                <a:cs typeface="Times New Roman" panose="02020603050405020304" pitchFamily="18" charset="0"/>
              </a:rPr>
              <a:t>How</a:t>
            </a:r>
            <a:r>
              <a:rPr lang="en-US" sz="7200" dirty="0">
                <a:effectLst/>
                <a:latin typeface="Calibri" panose="020F0502020204030204" pitchFamily="34" charset="0"/>
                <a:ea typeface="Calibri" panose="020F0502020204030204" pitchFamily="34" charset="0"/>
                <a:cs typeface="Times New Roman" panose="02020603050405020304" pitchFamily="18" charset="0"/>
              </a:rPr>
              <a:t> a group/community experiences the problem because they are </a:t>
            </a:r>
            <a:r>
              <a:rPr lang="en-US" sz="7200" b="1" dirty="0">
                <a:effectLst/>
                <a:latin typeface="Calibri" panose="020F0502020204030204" pitchFamily="34" charset="0"/>
                <a:ea typeface="Calibri" panose="020F0502020204030204" pitchFamily="34" charset="0"/>
                <a:cs typeface="Times New Roman" panose="02020603050405020304" pitchFamily="18" charset="0"/>
              </a:rPr>
              <a:t>marginalized</a:t>
            </a:r>
            <a:r>
              <a:rPr lang="en-US" sz="7200" dirty="0">
                <a:effectLst/>
                <a:latin typeface="Calibri" panose="020F0502020204030204" pitchFamily="34" charset="0"/>
                <a:ea typeface="Calibri" panose="020F0502020204030204" pitchFamily="34" charset="0"/>
                <a:cs typeface="Times New Roman" panose="02020603050405020304" pitchFamily="18" charset="0"/>
              </a:rPr>
              <a:t> by dominant groups (evidence)</a:t>
            </a:r>
            <a:br>
              <a:rPr lang="en-US" sz="7200" dirty="0">
                <a:effectLst/>
                <a:latin typeface="Calibri" panose="020F0502020204030204" pitchFamily="34" charset="0"/>
                <a:ea typeface="Calibri" panose="020F0502020204030204" pitchFamily="34" charset="0"/>
                <a:cs typeface="Times New Roman" panose="02020603050405020304" pitchFamily="18" charset="0"/>
              </a:rPr>
            </a:b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latin typeface="Calibri" panose="020F0502020204030204" pitchFamily="34" charset="0"/>
                <a:ea typeface="Calibri" panose="020F0502020204030204" pitchFamily="34" charset="0"/>
                <a:cs typeface="Times New Roman" panose="02020603050405020304" pitchFamily="18" charset="0"/>
              </a:rPr>
              <a:t>3. PERSONAL EXAMPLES: Examples of how people within the marginalized group </a:t>
            </a:r>
            <a:r>
              <a:rPr lang="en-US" sz="7200" b="1" dirty="0">
                <a:effectLst/>
                <a:latin typeface="Calibri" panose="020F0502020204030204" pitchFamily="34" charset="0"/>
                <a:ea typeface="Calibri" panose="020F0502020204030204" pitchFamily="34" charset="0"/>
                <a:cs typeface="Times New Roman" panose="02020603050405020304" pitchFamily="18" charset="0"/>
              </a:rPr>
              <a:t>personally experience</a:t>
            </a:r>
            <a:r>
              <a:rPr lang="en-US" sz="7200" dirty="0">
                <a:effectLst/>
                <a:latin typeface="Calibri" panose="020F0502020204030204" pitchFamily="34" charset="0"/>
                <a:ea typeface="Calibri" panose="020F0502020204030204" pitchFamily="34" charset="0"/>
                <a:cs typeface="Times New Roman" panose="02020603050405020304" pitchFamily="18" charset="0"/>
              </a:rPr>
              <a:t> this problem/issue (evidence - authentic stories from WITHIN the community)</a:t>
            </a:r>
            <a:br>
              <a:rPr lang="en-US" sz="7200" dirty="0">
                <a:effectLst/>
                <a:latin typeface="Calibri" panose="020F0502020204030204" pitchFamily="34" charset="0"/>
                <a:ea typeface="Calibri" panose="020F0502020204030204" pitchFamily="34" charset="0"/>
                <a:cs typeface="Times New Roman" panose="02020603050405020304" pitchFamily="18" charset="0"/>
              </a:rPr>
            </a:b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latin typeface="Calibri" panose="020F0502020204030204" pitchFamily="34" charset="0"/>
                <a:ea typeface="Calibri" panose="020F0502020204030204" pitchFamily="34" charset="0"/>
                <a:cs typeface="Times New Roman" panose="02020603050405020304" pitchFamily="18" charset="0"/>
              </a:rPr>
              <a:t>4. BACKGROUND: Evidence (expert reports or analysis, studies, statistics) that shows the experience is long-standing and widely spread affecting the whole group and how it has </a:t>
            </a:r>
            <a:r>
              <a:rPr lang="en-US" sz="7200" u="sng" dirty="0">
                <a:effectLst/>
                <a:latin typeface="Calibri" panose="020F0502020204030204" pitchFamily="34" charset="0"/>
                <a:ea typeface="Calibri" panose="020F0502020204030204" pitchFamily="34" charset="0"/>
                <a:cs typeface="Times New Roman" panose="02020603050405020304" pitchFamily="18" charset="0"/>
              </a:rPr>
              <a:t>systemic</a:t>
            </a:r>
            <a:r>
              <a:rPr lang="en-US" sz="7200" dirty="0">
                <a:effectLst/>
                <a:latin typeface="Calibri" panose="020F0502020204030204" pitchFamily="34" charset="0"/>
                <a:ea typeface="Calibri" panose="020F0502020204030204" pitchFamily="34" charset="0"/>
                <a:cs typeface="Times New Roman" panose="02020603050405020304" pitchFamily="18" charset="0"/>
              </a:rPr>
              <a:t> features (evidence)</a:t>
            </a:r>
          </a:p>
          <a:p>
            <a:endParaRPr lang="en-US" dirty="0"/>
          </a:p>
        </p:txBody>
      </p:sp>
      <p:sp>
        <p:nvSpPr>
          <p:cNvPr id="4" name="Content Placeholder 3">
            <a:extLst>
              <a:ext uri="{FF2B5EF4-FFF2-40B4-BE49-F238E27FC236}">
                <a16:creationId xmlns:a16="http://schemas.microsoft.com/office/drawing/2014/main" id="{D8B55BFE-5A2B-F79E-8394-E8883322D812}"/>
              </a:ext>
            </a:extLst>
          </p:cNvPr>
          <p:cNvSpPr>
            <a:spLocks noGrp="1"/>
          </p:cNvSpPr>
          <p:nvPr>
            <p:ph sz="half" idx="2"/>
          </p:nvPr>
        </p:nvSpPr>
        <p:spPr>
          <a:xfrm>
            <a:off x="6429375" y="1473200"/>
            <a:ext cx="5314950" cy="4794250"/>
          </a:xfrm>
        </p:spPr>
        <p:txBody>
          <a:bodyPr>
            <a:normAutofit fontScale="25000" lnSpcReduction="20000"/>
          </a:bodyPr>
          <a:lstStyle/>
          <a:p>
            <a:pPr marL="0" marR="0" indent="0">
              <a:lnSpc>
                <a:spcPct val="107000"/>
              </a:lnSpc>
              <a:spcBef>
                <a:spcPts val="0"/>
              </a:spcBef>
              <a:spcAft>
                <a:spcPts val="800"/>
              </a:spcAft>
              <a:buNone/>
            </a:pPr>
            <a:r>
              <a:rPr lang="en-US" sz="7200" dirty="0">
                <a:effectLst/>
                <a:latin typeface="Calibri" panose="020F0502020204030204" pitchFamily="34" charset="0"/>
                <a:ea typeface="Calibri" panose="020F0502020204030204" pitchFamily="34" charset="0"/>
                <a:cs typeface="Times New Roman" panose="02020603050405020304" pitchFamily="18" charset="0"/>
              </a:rPr>
              <a:t>5. ADVOCACY GROUP ACTIONS: Examples of actions to raise awareness or seek systemic solutions by advocacy groups connected to or supported by members of the marginalized community (evidence)</a:t>
            </a:r>
            <a:br>
              <a:rPr lang="en-US" sz="7200" dirty="0">
                <a:effectLst/>
                <a:latin typeface="Calibri" panose="020F0502020204030204" pitchFamily="34" charset="0"/>
                <a:ea typeface="Calibri" panose="020F0502020204030204" pitchFamily="34" charset="0"/>
                <a:cs typeface="Times New Roman" panose="02020603050405020304" pitchFamily="18" charset="0"/>
              </a:rPr>
            </a:b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latin typeface="Calibri" panose="020F0502020204030204" pitchFamily="34" charset="0"/>
                <a:ea typeface="Calibri" panose="020F0502020204030204" pitchFamily="34" charset="0"/>
                <a:cs typeface="Times New Roman" panose="02020603050405020304" pitchFamily="18" charset="0"/>
              </a:rPr>
              <a:t>6. AUTHENTIC SOLUTIONS: </a:t>
            </a:r>
            <a:r>
              <a:rPr lang="en-US" sz="7200" b="1" dirty="0">
                <a:effectLst/>
                <a:latin typeface="Calibri" panose="020F0502020204030204" pitchFamily="34" charset="0"/>
                <a:ea typeface="Calibri" panose="020F0502020204030204" pitchFamily="34" charset="0"/>
                <a:cs typeface="Times New Roman" panose="02020603050405020304" pitchFamily="18" charset="0"/>
              </a:rPr>
              <a:t>Systemic </a:t>
            </a:r>
            <a:r>
              <a:rPr lang="en-US" sz="7200" dirty="0">
                <a:effectLst/>
                <a:latin typeface="Calibri" panose="020F0502020204030204" pitchFamily="34" charset="0"/>
                <a:ea typeface="Calibri" panose="020F0502020204030204" pitchFamily="34" charset="0"/>
                <a:cs typeface="Times New Roman" panose="02020603050405020304" pitchFamily="18" charset="0"/>
              </a:rPr>
              <a:t>solutions supported by these advocacy groups and evidence of viability from experts/studies/reports, when available (evidence) (“Nothing about us, without us”)</a:t>
            </a:r>
            <a:br>
              <a:rPr lang="en-US" sz="7200" dirty="0">
                <a:effectLst/>
                <a:latin typeface="Calibri" panose="020F0502020204030204" pitchFamily="34" charset="0"/>
                <a:ea typeface="Calibri" panose="020F0502020204030204" pitchFamily="34" charset="0"/>
                <a:cs typeface="Times New Roman" panose="02020603050405020304" pitchFamily="18" charset="0"/>
              </a:rPr>
            </a:b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7200" dirty="0">
                <a:effectLst/>
                <a:latin typeface="Calibri" panose="020F0502020204030204" pitchFamily="34" charset="0"/>
                <a:ea typeface="Calibri" panose="020F0502020204030204" pitchFamily="34" charset="0"/>
                <a:cs typeface="Times New Roman" panose="02020603050405020304" pitchFamily="18" charset="0"/>
              </a:rPr>
              <a:t>7. PERSONAL ENGAGEMENT: Practical suggestions/examples for what individuals can do (being an ally) to support the efforts to address the </a:t>
            </a:r>
            <a:r>
              <a:rPr lang="en-US" sz="7200" b="1" dirty="0">
                <a:effectLst/>
                <a:latin typeface="Calibri" panose="020F0502020204030204" pitchFamily="34" charset="0"/>
                <a:ea typeface="Calibri" panose="020F0502020204030204" pitchFamily="34" charset="0"/>
                <a:cs typeface="Times New Roman" panose="02020603050405020304" pitchFamily="18" charset="0"/>
              </a:rPr>
              <a:t>systemic</a:t>
            </a:r>
            <a:r>
              <a:rPr lang="en-US" sz="7200" dirty="0">
                <a:effectLst/>
                <a:latin typeface="Calibri" panose="020F0502020204030204" pitchFamily="34" charset="0"/>
                <a:ea typeface="Calibri" panose="020F0502020204030204" pitchFamily="34" charset="0"/>
                <a:cs typeface="Times New Roman" panose="02020603050405020304" pitchFamily="18" charset="0"/>
              </a:rPr>
              <a:t> problems by connecting with advocacy groups, contacting government officials, public communication, etc. (as recommended BY advocacy groups)</a:t>
            </a:r>
          </a:p>
          <a:p>
            <a:endParaRPr lang="en-US" dirty="0"/>
          </a:p>
        </p:txBody>
      </p:sp>
    </p:spTree>
    <p:extLst>
      <p:ext uri="{BB962C8B-B14F-4D97-AF65-F5344CB8AC3E}">
        <p14:creationId xmlns:p14="http://schemas.microsoft.com/office/powerpoint/2010/main" val="319382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13575</TotalTime>
  <Words>2963</Words>
  <Application>Microsoft Office PowerPoint</Application>
  <PresentationFormat>Widescreen</PresentationFormat>
  <Paragraphs>371</Paragraphs>
  <Slides>29</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Courier New</vt:lpstr>
      <vt:lpstr>Helvetica</vt:lpstr>
      <vt:lpstr>inherit</vt:lpstr>
      <vt:lpstr>Lato Extended</vt:lpstr>
      <vt:lpstr>Messina Sans</vt:lpstr>
      <vt:lpstr>Times New Roman</vt:lpstr>
      <vt:lpstr>Office Theme</vt:lpstr>
      <vt:lpstr>Research &amp; Writing Project Theme: Social Justice &amp; Equity</vt:lpstr>
      <vt:lpstr>Research &amp; Writing Project SCHEDULE</vt:lpstr>
      <vt:lpstr>Research &amp; Writing Project Theme: Social Justice &amp; Equity</vt:lpstr>
      <vt:lpstr>Research &amp; Writing Project Theme: Social Justice &amp; Equity Submission Format and Example</vt:lpstr>
      <vt:lpstr>Research &amp; Writing Project SCHEDULE</vt:lpstr>
      <vt:lpstr>Annotated Bibliography</vt:lpstr>
      <vt:lpstr>Annotated Bibliography – Student SAMPLE</vt:lpstr>
      <vt:lpstr>Research &amp; Writing Project SCHEDULE</vt:lpstr>
      <vt:lpstr>Research “RoadMap” Model</vt:lpstr>
      <vt:lpstr>Research Framework </vt:lpstr>
      <vt:lpstr>A simple illustration of systemic discrimination</vt:lpstr>
      <vt:lpstr>Research Framework Brainstorm – “Lefties” </vt:lpstr>
      <vt:lpstr> “LEFTY” EXAMPLE of using the RESEARCH MAP Model </vt:lpstr>
      <vt:lpstr>“LEFTY” EXAMPLE of using the RESEARCH MAP Model</vt:lpstr>
      <vt:lpstr>Research Framework Brainstorm - “Abortion access” </vt:lpstr>
      <vt:lpstr>Social Equity and Systemic Solutions</vt:lpstr>
      <vt:lpstr>PowerPoint Presentation</vt:lpstr>
      <vt:lpstr>Research Report – Follow the Format</vt:lpstr>
      <vt:lpstr>Research Report – Follow the Format</vt:lpstr>
      <vt:lpstr>Research Report – Follow the Format</vt:lpstr>
      <vt:lpstr>Research Report – Follow the Format</vt:lpstr>
      <vt:lpstr>Research Report – Follow the Format</vt:lpstr>
      <vt:lpstr>Research &amp; Writing Project SCHEDULE</vt:lpstr>
      <vt:lpstr>Student Sample – PowerPoint Presentation</vt:lpstr>
      <vt:lpstr>PowerPoint Grading</vt:lpstr>
      <vt:lpstr> Evaluation Sheet – Oral Report </vt:lpstr>
      <vt:lpstr>Research &amp; Writing Project SCHEDULE</vt:lpstr>
      <vt:lpstr>Student Sample – Final Written Report</vt:lpstr>
      <vt:lpstr>Written Report – Grading  Note: these same criteria and percentage will be used to grade both your First Draft (30) and Final Draft (150), but the total possible points will be different.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&amp; Writing Project Theme: Social Justice &amp; Equity</dc:title>
  <dc:creator>Maloney,Ted</dc:creator>
  <cp:lastModifiedBy>Maloney,Ted</cp:lastModifiedBy>
  <cp:revision>4</cp:revision>
  <dcterms:created xsi:type="dcterms:W3CDTF">2023-01-30T03:18:28Z</dcterms:created>
  <dcterms:modified xsi:type="dcterms:W3CDTF">2023-04-24T21:33:20Z</dcterms:modified>
</cp:coreProperties>
</file>